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3" r:id="rId1"/>
    <p:sldMasterId id="2147483805" r:id="rId2"/>
    <p:sldMasterId id="2147483819" r:id="rId3"/>
    <p:sldMasterId id="2147483837" r:id="rId4"/>
    <p:sldMasterId id="2147483863" r:id="rId5"/>
    <p:sldMasterId id="2147483868" r:id="rId6"/>
  </p:sldMasterIdLst>
  <p:notesMasterIdLst>
    <p:notesMasterId r:id="rId33"/>
  </p:notesMasterIdLst>
  <p:handoutMasterIdLst>
    <p:handoutMasterId r:id="rId34"/>
  </p:handoutMasterIdLst>
  <p:sldIdLst>
    <p:sldId id="1011" r:id="rId7"/>
    <p:sldId id="1099" r:id="rId8"/>
    <p:sldId id="991" r:id="rId9"/>
    <p:sldId id="1065" r:id="rId10"/>
    <p:sldId id="1078" r:id="rId11"/>
    <p:sldId id="1080" r:id="rId12"/>
    <p:sldId id="1112" r:id="rId13"/>
    <p:sldId id="1066" r:id="rId14"/>
    <p:sldId id="1104" r:id="rId15"/>
    <p:sldId id="1106" r:id="rId16"/>
    <p:sldId id="1067" r:id="rId17"/>
    <p:sldId id="1068" r:id="rId18"/>
    <p:sldId id="1069" r:id="rId19"/>
    <p:sldId id="1083" r:id="rId20"/>
    <p:sldId id="1070" r:id="rId21"/>
    <p:sldId id="1095" r:id="rId22"/>
    <p:sldId id="1081" r:id="rId23"/>
    <p:sldId id="1107" r:id="rId24"/>
    <p:sldId id="1100" r:id="rId25"/>
    <p:sldId id="1096" r:id="rId26"/>
    <p:sldId id="1102" r:id="rId27"/>
    <p:sldId id="1108" r:id="rId28"/>
    <p:sldId id="1109" r:id="rId29"/>
    <p:sldId id="1111" r:id="rId30"/>
    <p:sldId id="1079" r:id="rId31"/>
    <p:sldId id="1103" r:id="rId32"/>
  </p:sldIdLst>
  <p:sldSz cx="9144000" cy="6858000" type="screen4x3"/>
  <p:notesSz cx="68580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D4FF"/>
    <a:srgbClr val="FF1110"/>
    <a:srgbClr val="003900"/>
    <a:srgbClr val="1CF9FF"/>
    <a:srgbClr val="BD5D18"/>
    <a:srgbClr val="990000"/>
    <a:srgbClr val="B2B2B2"/>
    <a:srgbClr val="E5C23C"/>
    <a:srgbClr val="6A81FF"/>
    <a:srgbClr val="D58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80" autoAdjust="0"/>
    <p:restoredTop sz="81232" autoAdjust="0"/>
  </p:normalViewPr>
  <p:slideViewPr>
    <p:cSldViewPr snapToGrid="0">
      <p:cViewPr>
        <p:scale>
          <a:sx n="99" d="100"/>
          <a:sy n="99" d="100"/>
        </p:scale>
        <p:origin x="-80" y="-144"/>
      </p:cViewPr>
      <p:guideLst>
        <p:guide orient="horz" pos="419"/>
        <p:guide pos="4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2904"/>
    </p:cViewPr>
  </p:sorterViewPr>
  <p:notesViewPr>
    <p:cSldViewPr snapToGrid="0">
      <p:cViewPr varScale="1">
        <p:scale>
          <a:sx n="82" d="100"/>
          <a:sy n="82" d="100"/>
        </p:scale>
        <p:origin x="-128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hqdata\users\btagg\Science%20Missions%20and%20Campaigns\Flight%20Summaries\ASP%20master%20mission%20summary%20-%20Mar%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qdata\users\btagg\Science%20Missions%20and%20Campaigns\Flight%20Summaries\AC%20Use%20Summary%20through%20mid%20FY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ASP </a:t>
            </a:r>
            <a:r>
              <a:rPr lang="en-US" dirty="0" smtClean="0"/>
              <a:t>Flight </a:t>
            </a:r>
            <a:r>
              <a:rPr lang="en-US" dirty="0"/>
              <a:t>Hours</a:t>
            </a:r>
          </a:p>
        </c:rich>
      </c:tx>
      <c:layout/>
      <c:overlay val="0"/>
    </c:title>
    <c:autoTitleDeleted val="0"/>
    <c:plotArea>
      <c:layout/>
      <c:lineChart>
        <c:grouping val="standard"/>
        <c:varyColors val="0"/>
        <c:ser>
          <c:idx val="0"/>
          <c:order val="0"/>
          <c:tx>
            <c:v>Flight Hours</c:v>
          </c:tx>
          <c:spPr>
            <a:ln w="50800">
              <a:solidFill>
                <a:srgbClr val="FF0000"/>
              </a:solidFill>
            </a:ln>
          </c:spPr>
          <c:marker>
            <c:symbol val="none"/>
          </c:marker>
          <c:cat>
            <c:numRef>
              <c:f>'DS support graph'!$B$1:$G$1</c:f>
              <c:numCache>
                <c:formatCode>General</c:formatCode>
                <c:ptCount val="6"/>
                <c:pt idx="0">
                  <c:v>2006.0</c:v>
                </c:pt>
                <c:pt idx="1">
                  <c:v>2007.0</c:v>
                </c:pt>
                <c:pt idx="2">
                  <c:v>2008.0</c:v>
                </c:pt>
                <c:pt idx="3">
                  <c:v>2009.0</c:v>
                </c:pt>
                <c:pt idx="4">
                  <c:v>2010.0</c:v>
                </c:pt>
                <c:pt idx="5">
                  <c:v>2011.0</c:v>
                </c:pt>
              </c:numCache>
            </c:numRef>
          </c:cat>
          <c:val>
            <c:numRef>
              <c:f>'DS support graph'!$B$2:$G$2</c:f>
              <c:numCache>
                <c:formatCode>General</c:formatCode>
                <c:ptCount val="6"/>
                <c:pt idx="0">
                  <c:v>1307.0</c:v>
                </c:pt>
                <c:pt idx="1">
                  <c:v>996.0</c:v>
                </c:pt>
                <c:pt idx="2">
                  <c:v>1635.0</c:v>
                </c:pt>
                <c:pt idx="3">
                  <c:v>1877.0</c:v>
                </c:pt>
                <c:pt idx="4">
                  <c:v>2694.0</c:v>
                </c:pt>
                <c:pt idx="5">
                  <c:v>2605.0</c:v>
                </c:pt>
              </c:numCache>
            </c:numRef>
          </c:val>
          <c:smooth val="0"/>
        </c:ser>
        <c:dLbls>
          <c:showLegendKey val="0"/>
          <c:showVal val="0"/>
          <c:showCatName val="0"/>
          <c:showSerName val="0"/>
          <c:showPercent val="0"/>
          <c:showBubbleSize val="0"/>
        </c:dLbls>
        <c:marker val="1"/>
        <c:smooth val="0"/>
        <c:axId val="-2107982232"/>
        <c:axId val="-2107979224"/>
      </c:lineChart>
      <c:catAx>
        <c:axId val="-2107982232"/>
        <c:scaling>
          <c:orientation val="minMax"/>
        </c:scaling>
        <c:delete val="0"/>
        <c:axPos val="b"/>
        <c:numFmt formatCode="General" sourceLinked="1"/>
        <c:majorTickMark val="out"/>
        <c:minorTickMark val="none"/>
        <c:tickLblPos val="nextTo"/>
        <c:crossAx val="-2107979224"/>
        <c:crosses val="autoZero"/>
        <c:auto val="1"/>
        <c:lblAlgn val="ctr"/>
        <c:lblOffset val="100"/>
        <c:noMultiLvlLbl val="0"/>
      </c:catAx>
      <c:valAx>
        <c:axId val="-2107979224"/>
        <c:scaling>
          <c:orientation val="minMax"/>
        </c:scaling>
        <c:delete val="0"/>
        <c:axPos val="l"/>
        <c:majorGridlines/>
        <c:numFmt formatCode="General" sourceLinked="1"/>
        <c:majorTickMark val="out"/>
        <c:minorTickMark val="none"/>
        <c:tickLblPos val="nextTo"/>
        <c:crossAx val="-210798223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074695238692"/>
          <c:y val="0.0671510943021886"/>
          <c:w val="0.861586477720265"/>
          <c:h val="0.771211606423213"/>
        </c:manualLayout>
      </c:layout>
      <c:barChart>
        <c:barDir val="col"/>
        <c:grouping val="clustered"/>
        <c:varyColors val="0"/>
        <c:ser>
          <c:idx val="0"/>
          <c:order val="0"/>
          <c:spPr>
            <a:solidFill>
              <a:srgbClr val="1FB714"/>
            </a:solidFill>
            <a:ln w="12700">
              <a:solidFill>
                <a:srgbClr val="000000"/>
              </a:solidFill>
              <a:prstDash val="solid"/>
            </a:ln>
            <a:effectLst>
              <a:outerShdw dist="35921" dir="2700000" algn="br">
                <a:srgbClr val="000000"/>
              </a:outerShdw>
            </a:effectLst>
          </c:spPr>
          <c:invertIfNegative val="0"/>
          <c:cat>
            <c:numRef>
              <c:f>Data!$A$2:$A$17</c:f>
              <c:numCache>
                <c:formatCode>General</c:formatCode>
                <c:ptCount val="16"/>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numCache>
            </c:numRef>
          </c:cat>
          <c:val>
            <c:numRef>
              <c:f>Data!$B$2:$B$17</c:f>
              <c:numCache>
                <c:formatCode>General</c:formatCode>
                <c:ptCount val="16"/>
                <c:pt idx="0">
                  <c:v>1280.0</c:v>
                </c:pt>
                <c:pt idx="1">
                  <c:v>2082.0</c:v>
                </c:pt>
                <c:pt idx="2">
                  <c:v>1825.0</c:v>
                </c:pt>
                <c:pt idx="3">
                  <c:v>1869.0</c:v>
                </c:pt>
                <c:pt idx="4">
                  <c:v>1601.0</c:v>
                </c:pt>
                <c:pt idx="5">
                  <c:v>1722.0</c:v>
                </c:pt>
                <c:pt idx="6">
                  <c:v>1805.0</c:v>
                </c:pt>
                <c:pt idx="7">
                  <c:v>1176.0</c:v>
                </c:pt>
                <c:pt idx="8">
                  <c:v>1307.0</c:v>
                </c:pt>
                <c:pt idx="9">
                  <c:v>996.0</c:v>
                </c:pt>
                <c:pt idx="10">
                  <c:v>1635.0</c:v>
                </c:pt>
                <c:pt idx="11">
                  <c:v>1877.0</c:v>
                </c:pt>
                <c:pt idx="12">
                  <c:v>2694.0</c:v>
                </c:pt>
                <c:pt idx="13">
                  <c:v>2740.0</c:v>
                </c:pt>
                <c:pt idx="14">
                  <c:v>3888.0</c:v>
                </c:pt>
                <c:pt idx="15">
                  <c:v>3780.0</c:v>
                </c:pt>
              </c:numCache>
            </c:numRef>
          </c:val>
        </c:ser>
        <c:dLbls>
          <c:showLegendKey val="0"/>
          <c:showVal val="0"/>
          <c:showCatName val="0"/>
          <c:showSerName val="0"/>
          <c:showPercent val="0"/>
          <c:showBubbleSize val="0"/>
        </c:dLbls>
        <c:gapWidth val="150"/>
        <c:axId val="-2110227608"/>
        <c:axId val="-2110221464"/>
      </c:barChart>
      <c:catAx>
        <c:axId val="-2110227608"/>
        <c:scaling>
          <c:orientation val="minMax"/>
        </c:scaling>
        <c:delete val="0"/>
        <c:axPos val="b"/>
        <c:title>
          <c:tx>
            <c:rich>
              <a:bodyPr/>
              <a:lstStyle/>
              <a:p>
                <a:pPr>
                  <a:defRPr sz="1200" b="1" i="0" u="none" strike="noStrike" baseline="0">
                    <a:solidFill>
                      <a:srgbClr val="000000"/>
                    </a:solidFill>
                    <a:latin typeface="Verdana"/>
                    <a:ea typeface="Verdana"/>
                    <a:cs typeface="Verdana"/>
                  </a:defRPr>
                </a:pPr>
                <a:r>
                  <a:rPr lang="en-US" sz="1400"/>
                  <a:t>Years</a:t>
                </a:r>
              </a:p>
            </c:rich>
          </c:tx>
          <c:layout>
            <c:manualLayout>
              <c:xMode val="edge"/>
              <c:yMode val="edge"/>
              <c:x val="0.513518206512396"/>
              <c:y val="0.9405747824828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2400000" vert="horz"/>
          <a:lstStyle/>
          <a:p>
            <a:pPr>
              <a:defRPr sz="1200" b="0" i="0" u="none" strike="noStrike" baseline="0">
                <a:solidFill>
                  <a:srgbClr val="000000"/>
                </a:solidFill>
                <a:latin typeface="Verdana"/>
                <a:ea typeface="Verdana"/>
                <a:cs typeface="Verdana"/>
              </a:defRPr>
            </a:pPr>
            <a:endParaRPr lang="en-US"/>
          </a:p>
        </c:txPr>
        <c:crossAx val="-2110221464"/>
        <c:crosses val="autoZero"/>
        <c:auto val="1"/>
        <c:lblAlgn val="ctr"/>
        <c:lblOffset val="100"/>
        <c:tickLblSkip val="1"/>
        <c:tickMarkSkip val="1"/>
        <c:noMultiLvlLbl val="0"/>
      </c:catAx>
      <c:valAx>
        <c:axId val="-2110221464"/>
        <c:scaling>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Verdana"/>
                    <a:ea typeface="Verdana"/>
                    <a:cs typeface="Verdana"/>
                  </a:defRPr>
                </a:pPr>
                <a:r>
                  <a:rPr lang="en-US" sz="1400" dirty="0" smtClean="0"/>
                  <a:t>Flight </a:t>
                </a:r>
                <a:r>
                  <a:rPr lang="en-US" sz="1400" dirty="0"/>
                  <a:t>Hours</a:t>
                </a:r>
              </a:p>
            </c:rich>
          </c:tx>
          <c:layout>
            <c:manualLayout>
              <c:xMode val="edge"/>
              <c:yMode val="edge"/>
              <c:x val="0.020217767538883"/>
              <c:y val="0.32524355715378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Verdana"/>
                <a:ea typeface="Verdana"/>
                <a:cs typeface="Verdana"/>
              </a:defRPr>
            </a:pPr>
            <a:endParaRPr lang="en-US"/>
          </a:p>
        </c:txPr>
        <c:crossAx val="-2110227608"/>
        <c:crosses val="autoZero"/>
        <c:crossBetween val="between"/>
      </c:valAx>
      <c:spPr>
        <a:solidFill>
          <a:srgbClr val="1CF9FF">
            <a:alpha val="25000"/>
          </a:srgbClr>
        </a:solidFill>
        <a:ln w="12700">
          <a:solidFill>
            <a:srgbClr val="1FB714"/>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Verdana"/>
          <a:ea typeface="Verdana"/>
          <a:cs typeface="Verdana"/>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B27C8-ABA8-7E4E-BE1C-25AE6CE220E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US"/>
        </a:p>
      </dgm:t>
    </dgm:pt>
    <dgm:pt modelId="{AF43BD23-8E3E-DE41-90A1-8873CF2601FB}">
      <dgm:prSet phldrT="[Text]" custT="1"/>
      <dgm:spPr>
        <a:solidFill>
          <a:srgbClr val="C1FEEF"/>
        </a:solidFill>
        <a:ln>
          <a:solidFill>
            <a:schemeClr val="accent2">
              <a:lumMod val="75000"/>
            </a:schemeClr>
          </a:solidFill>
        </a:ln>
      </dgm:spPr>
      <dgm:t>
        <a:bodyPr lIns="0" rIns="274320"/>
        <a:lstStyle/>
        <a:p>
          <a:pPr algn="ctr">
            <a:tabLst>
              <a:tab pos="1436688" algn="l"/>
            </a:tabLst>
          </a:pPr>
          <a:r>
            <a:rPr lang="en-US" sz="2000" b="1" dirty="0" smtClean="0">
              <a:solidFill>
                <a:srgbClr val="000000"/>
              </a:solidFill>
            </a:rPr>
            <a:t>EVM</a:t>
          </a:r>
          <a:r>
            <a:rPr lang="en-US" sz="2000" dirty="0" smtClean="0">
              <a:solidFill>
                <a:srgbClr val="000000"/>
              </a:solidFill>
            </a:rPr>
            <a:t> Complete, self-contained,  small missions</a:t>
          </a:r>
          <a:endParaRPr lang="en-US" sz="2000" dirty="0">
            <a:solidFill>
              <a:schemeClr val="bg1"/>
            </a:solidFill>
          </a:endParaRPr>
        </a:p>
      </dgm:t>
    </dgm:pt>
    <dgm:pt modelId="{F29DD4AC-D3E5-ED4D-89F9-0A9FE9159282}" type="sibTrans" cxnId="{A87641CC-F276-4046-AA5F-D0C796FA3CC6}">
      <dgm:prSet/>
      <dgm:spPr/>
      <dgm:t>
        <a:bodyPr/>
        <a:lstStyle/>
        <a:p>
          <a:endParaRPr lang="en-US"/>
        </a:p>
      </dgm:t>
    </dgm:pt>
    <dgm:pt modelId="{4FC74153-DB27-9341-8679-B8620328BCC2}" type="parTrans" cxnId="{A87641CC-F276-4046-AA5F-D0C796FA3CC6}">
      <dgm:prSet/>
      <dgm:spPr/>
      <dgm:t>
        <a:bodyPr/>
        <a:lstStyle/>
        <a:p>
          <a:endParaRPr lang="en-US"/>
        </a:p>
      </dgm:t>
    </dgm:pt>
    <dgm:pt modelId="{F3918937-474F-164D-8B27-215A5C6543DF}">
      <dgm:prSet phldrT="[Text]" custT="1"/>
      <dgm:spPr>
        <a:solidFill>
          <a:srgbClr val="C1FEEF"/>
        </a:solidFill>
        <a:ln>
          <a:solidFill>
            <a:schemeClr val="accent2">
              <a:lumMod val="75000"/>
            </a:schemeClr>
          </a:solidFill>
        </a:ln>
      </dgm:spPr>
      <dgm:t>
        <a:bodyPr lIns="0" rIns="0"/>
        <a:lstStyle/>
        <a:p>
          <a:pPr marL="0" indent="0" algn="ctr"/>
          <a:r>
            <a:rPr lang="en-US" sz="2000" b="1" dirty="0" smtClean="0">
              <a:solidFill>
                <a:schemeClr val="tx1"/>
              </a:solidFill>
            </a:rPr>
            <a:t>EVI</a:t>
          </a:r>
          <a:endParaRPr lang="en-US" sz="2000" dirty="0" smtClean="0">
            <a:solidFill>
              <a:schemeClr val="tx1"/>
            </a:solidFill>
          </a:endParaRPr>
        </a:p>
        <a:p>
          <a:pPr algn="ctr"/>
          <a:r>
            <a:rPr lang="en-US" sz="2000" dirty="0" smtClean="0">
              <a:solidFill>
                <a:schemeClr val="tx1"/>
              </a:solidFill>
            </a:rPr>
            <a:t>Full function, facility-class instruments Missions of Opportunity (MoO)</a:t>
          </a:r>
          <a:endParaRPr lang="en-US" sz="2000" dirty="0">
            <a:solidFill>
              <a:schemeClr val="tx1"/>
            </a:solidFill>
          </a:endParaRPr>
        </a:p>
      </dgm:t>
    </dgm:pt>
    <dgm:pt modelId="{49F0360B-657F-414B-954F-53C17810D27D}" type="sibTrans" cxnId="{C129639A-EB78-3349-ABDA-A2E670F35596}">
      <dgm:prSet/>
      <dgm:spPr/>
      <dgm:t>
        <a:bodyPr/>
        <a:lstStyle/>
        <a:p>
          <a:endParaRPr lang="en-US"/>
        </a:p>
      </dgm:t>
    </dgm:pt>
    <dgm:pt modelId="{84CCD811-BA43-5849-8AE9-E4A79910C6BE}" type="parTrans" cxnId="{C129639A-EB78-3349-ABDA-A2E670F35596}">
      <dgm:prSet/>
      <dgm:spPr/>
      <dgm:t>
        <a:bodyPr/>
        <a:lstStyle/>
        <a:p>
          <a:endParaRPr lang="en-US"/>
        </a:p>
      </dgm:t>
    </dgm:pt>
    <dgm:pt modelId="{7BD6CEF2-1429-4C46-AB16-5BA9453CCE8F}">
      <dgm:prSet phldrT="[Text]" custT="1"/>
      <dgm:spPr>
        <a:solidFill>
          <a:srgbClr val="C1FEEF"/>
        </a:solidFill>
        <a:ln>
          <a:solidFill>
            <a:schemeClr val="accent2">
              <a:lumMod val="75000"/>
            </a:schemeClr>
          </a:solidFill>
        </a:ln>
      </dgm:spPr>
      <dgm:t>
        <a:bodyPr vert="horz" lIns="0" rIns="91440"/>
        <a:lstStyle/>
        <a:p>
          <a:pPr marL="0" indent="0" algn="ctr"/>
          <a:r>
            <a:rPr lang="en-US" sz="2000" b="1" baseline="0" dirty="0" smtClean="0"/>
            <a:t>EVS</a:t>
          </a:r>
          <a:r>
            <a:rPr lang="en-US" sz="2000" dirty="0" smtClean="0"/>
            <a:t/>
          </a:r>
          <a:br>
            <a:rPr lang="en-US" sz="2000" dirty="0" smtClean="0"/>
          </a:br>
          <a:r>
            <a:rPr lang="en-US" sz="2000" spc="-50" dirty="0" smtClean="0"/>
            <a:t>Sustained Sub-Orbital Investigations</a:t>
          </a:r>
          <a:endParaRPr lang="en-US" sz="2000" spc="-50" dirty="0"/>
        </a:p>
      </dgm:t>
    </dgm:pt>
    <dgm:pt modelId="{9A2E60D0-65C2-044A-98B2-00A95FD0666D}" type="sibTrans" cxnId="{AB5A2D67-CCD2-F542-9BBA-0B13BCFBFED6}">
      <dgm:prSet/>
      <dgm:spPr/>
      <dgm:t>
        <a:bodyPr/>
        <a:lstStyle/>
        <a:p>
          <a:endParaRPr lang="en-US"/>
        </a:p>
      </dgm:t>
    </dgm:pt>
    <dgm:pt modelId="{BDE079D5-2CD3-BC47-AC1E-AA0FF2FC3E51}" type="parTrans" cxnId="{AB5A2D67-CCD2-F542-9BBA-0B13BCFBFED6}">
      <dgm:prSet/>
      <dgm:spPr/>
      <dgm:t>
        <a:bodyPr/>
        <a:lstStyle/>
        <a:p>
          <a:endParaRPr lang="en-US"/>
        </a:p>
      </dgm:t>
    </dgm:pt>
    <dgm:pt modelId="{E688E16F-91C5-5942-8317-FF489886EE96}" type="pres">
      <dgm:prSet presAssocID="{73CB27C8-ABA8-7E4E-BE1C-25AE6CE220E3}" presName="Name0" presStyleCnt="0">
        <dgm:presLayoutVars>
          <dgm:dir/>
          <dgm:resizeHandles val="exact"/>
        </dgm:presLayoutVars>
      </dgm:prSet>
      <dgm:spPr/>
      <dgm:t>
        <a:bodyPr/>
        <a:lstStyle/>
        <a:p>
          <a:endParaRPr lang="en-US"/>
        </a:p>
      </dgm:t>
    </dgm:pt>
    <dgm:pt modelId="{05D3B1A8-D9E9-594D-9BB9-2A5139E49341}" type="pres">
      <dgm:prSet presAssocID="{7BD6CEF2-1429-4C46-AB16-5BA9453CCE8F}" presName="Name5" presStyleLbl="vennNode1" presStyleIdx="0" presStyleCnt="3" custScaleX="32919" custScaleY="18831" custLinFactNeighborX="-73861" custLinFactNeighborY="-12034">
        <dgm:presLayoutVars>
          <dgm:bulletEnabled val="1"/>
        </dgm:presLayoutVars>
      </dgm:prSet>
      <dgm:spPr/>
      <dgm:t>
        <a:bodyPr/>
        <a:lstStyle/>
        <a:p>
          <a:endParaRPr lang="en-US"/>
        </a:p>
      </dgm:t>
    </dgm:pt>
    <dgm:pt modelId="{B6078BAC-748E-3149-8216-4D34E4CBDDC8}" type="pres">
      <dgm:prSet presAssocID="{9A2E60D0-65C2-044A-98B2-00A95FD0666D}" presName="space" presStyleCnt="0"/>
      <dgm:spPr/>
    </dgm:pt>
    <dgm:pt modelId="{18254691-2395-AB4D-A781-F30D26E86633}" type="pres">
      <dgm:prSet presAssocID="{AF43BD23-8E3E-DE41-90A1-8873CF2601FB}" presName="Name5" presStyleLbl="vennNode1" presStyleIdx="1" presStyleCnt="3" custScaleX="35094" custScaleY="18824" custLinFactNeighborX="-2719" custLinFactNeighborY="-12356">
        <dgm:presLayoutVars>
          <dgm:bulletEnabled val="1"/>
        </dgm:presLayoutVars>
      </dgm:prSet>
      <dgm:spPr/>
      <dgm:t>
        <a:bodyPr/>
        <a:lstStyle/>
        <a:p>
          <a:endParaRPr lang="en-US"/>
        </a:p>
      </dgm:t>
    </dgm:pt>
    <dgm:pt modelId="{1AD8A2FA-4E19-444B-B66C-C1852A7B5704}" type="pres">
      <dgm:prSet presAssocID="{F29DD4AC-D3E5-ED4D-89F9-0A9FE9159282}" presName="space" presStyleCnt="0"/>
      <dgm:spPr/>
    </dgm:pt>
    <dgm:pt modelId="{95BB8A47-19C9-FC4D-BA5B-31A8160945C9}" type="pres">
      <dgm:prSet presAssocID="{F3918937-474F-164D-8B27-215A5C6543DF}" presName="Name5" presStyleLbl="vennNode1" presStyleIdx="2" presStyleCnt="3" custScaleX="42532" custScaleY="19202" custLinFactNeighborX="61265" custLinFactNeighborY="-12606">
        <dgm:presLayoutVars>
          <dgm:bulletEnabled val="1"/>
        </dgm:presLayoutVars>
      </dgm:prSet>
      <dgm:spPr/>
      <dgm:t>
        <a:bodyPr/>
        <a:lstStyle/>
        <a:p>
          <a:endParaRPr lang="en-US"/>
        </a:p>
      </dgm:t>
    </dgm:pt>
  </dgm:ptLst>
  <dgm:cxnLst>
    <dgm:cxn modelId="{AB5A2D67-CCD2-F542-9BBA-0B13BCFBFED6}" srcId="{73CB27C8-ABA8-7E4E-BE1C-25AE6CE220E3}" destId="{7BD6CEF2-1429-4C46-AB16-5BA9453CCE8F}" srcOrd="0" destOrd="0" parTransId="{BDE079D5-2CD3-BC47-AC1E-AA0FF2FC3E51}" sibTransId="{9A2E60D0-65C2-044A-98B2-00A95FD0666D}"/>
    <dgm:cxn modelId="{EFB195C0-1C1B-8C44-B095-3DF3357DB160}" type="presOf" srcId="{AF43BD23-8E3E-DE41-90A1-8873CF2601FB}" destId="{18254691-2395-AB4D-A781-F30D26E86633}" srcOrd="0" destOrd="0" presId="urn:microsoft.com/office/officeart/2005/8/layout/venn3"/>
    <dgm:cxn modelId="{A87641CC-F276-4046-AA5F-D0C796FA3CC6}" srcId="{73CB27C8-ABA8-7E4E-BE1C-25AE6CE220E3}" destId="{AF43BD23-8E3E-DE41-90A1-8873CF2601FB}" srcOrd="1" destOrd="0" parTransId="{4FC74153-DB27-9341-8679-B8620328BCC2}" sibTransId="{F29DD4AC-D3E5-ED4D-89F9-0A9FE9159282}"/>
    <dgm:cxn modelId="{C129639A-EB78-3349-ABDA-A2E670F35596}" srcId="{73CB27C8-ABA8-7E4E-BE1C-25AE6CE220E3}" destId="{F3918937-474F-164D-8B27-215A5C6543DF}" srcOrd="2" destOrd="0" parTransId="{84CCD811-BA43-5849-8AE9-E4A79910C6BE}" sibTransId="{49F0360B-657F-414B-954F-53C17810D27D}"/>
    <dgm:cxn modelId="{5A310B44-669A-CE4A-9D3D-956275453027}" type="presOf" srcId="{F3918937-474F-164D-8B27-215A5C6543DF}" destId="{95BB8A47-19C9-FC4D-BA5B-31A8160945C9}" srcOrd="0" destOrd="0" presId="urn:microsoft.com/office/officeart/2005/8/layout/venn3"/>
    <dgm:cxn modelId="{33A2B7DA-0D5E-094A-A4D1-472FC5D8DCF0}" type="presOf" srcId="{73CB27C8-ABA8-7E4E-BE1C-25AE6CE220E3}" destId="{E688E16F-91C5-5942-8317-FF489886EE96}" srcOrd="0" destOrd="0" presId="urn:microsoft.com/office/officeart/2005/8/layout/venn3"/>
    <dgm:cxn modelId="{C1ED0EC9-E756-3B4E-A825-B833951D7309}" type="presOf" srcId="{7BD6CEF2-1429-4C46-AB16-5BA9453CCE8F}" destId="{05D3B1A8-D9E9-594D-9BB9-2A5139E49341}" srcOrd="0" destOrd="0" presId="urn:microsoft.com/office/officeart/2005/8/layout/venn3"/>
    <dgm:cxn modelId="{B0FCCC9E-0DD3-B34D-9E85-CBBCCFE46842}" type="presParOf" srcId="{E688E16F-91C5-5942-8317-FF489886EE96}" destId="{05D3B1A8-D9E9-594D-9BB9-2A5139E49341}" srcOrd="0" destOrd="0" presId="urn:microsoft.com/office/officeart/2005/8/layout/venn3"/>
    <dgm:cxn modelId="{9E3CFAB6-7F3F-614B-A844-53E20601D79E}" type="presParOf" srcId="{E688E16F-91C5-5942-8317-FF489886EE96}" destId="{B6078BAC-748E-3149-8216-4D34E4CBDDC8}" srcOrd="1" destOrd="0" presId="urn:microsoft.com/office/officeart/2005/8/layout/venn3"/>
    <dgm:cxn modelId="{31283ACA-1596-204E-B466-CFF39991CD0F}" type="presParOf" srcId="{E688E16F-91C5-5942-8317-FF489886EE96}" destId="{18254691-2395-AB4D-A781-F30D26E86633}" srcOrd="2" destOrd="0" presId="urn:microsoft.com/office/officeart/2005/8/layout/venn3"/>
    <dgm:cxn modelId="{49F9B1C2-42B7-E647-8D5A-D77A0497FF8F}" type="presParOf" srcId="{E688E16F-91C5-5942-8317-FF489886EE96}" destId="{1AD8A2FA-4E19-444B-B66C-C1852A7B5704}" srcOrd="3" destOrd="0" presId="urn:microsoft.com/office/officeart/2005/8/layout/venn3"/>
    <dgm:cxn modelId="{C186BDAD-3B82-A143-8C25-34B57CE542CE}" type="presParOf" srcId="{E688E16F-91C5-5942-8317-FF489886EE96}" destId="{95BB8A47-19C9-FC4D-BA5B-31A8160945C9}"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3B1A8-D9E9-594D-9BB9-2A5139E49341}">
      <dsp:nvSpPr>
        <dsp:cNvPr id="0" name=""/>
        <dsp:cNvSpPr/>
      </dsp:nvSpPr>
      <dsp:spPr>
        <a:xfrm>
          <a:off x="378" y="685801"/>
          <a:ext cx="2982114" cy="1705889"/>
        </a:xfrm>
        <a:prstGeom prst="ellipse">
          <a:avLst/>
        </a:prstGeom>
        <a:solidFill>
          <a:srgbClr val="C1FEEF"/>
        </a:solidFill>
        <a:ln>
          <a:solidFill>
            <a:schemeClr val="accent2">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25400" rIns="91440" bIns="25400" numCol="1" spcCol="1270" anchor="ctr" anchorCtr="0">
          <a:noAutofit/>
        </a:bodyPr>
        <a:lstStyle/>
        <a:p>
          <a:pPr marL="0" lvl="0" indent="0" algn="ctr" defTabSz="889000">
            <a:lnSpc>
              <a:spcPct val="90000"/>
            </a:lnSpc>
            <a:spcBef>
              <a:spcPct val="0"/>
            </a:spcBef>
            <a:spcAft>
              <a:spcPct val="35000"/>
            </a:spcAft>
          </a:pPr>
          <a:r>
            <a:rPr lang="en-US" sz="2000" b="1" kern="1200" baseline="0" dirty="0" smtClean="0"/>
            <a:t>EVS</a:t>
          </a:r>
          <a:r>
            <a:rPr lang="en-US" sz="2000" kern="1200" dirty="0" smtClean="0"/>
            <a:t/>
          </a:r>
          <a:br>
            <a:rPr lang="en-US" sz="2000" kern="1200" dirty="0" smtClean="0"/>
          </a:br>
          <a:r>
            <a:rPr lang="en-US" sz="2000" kern="1200" spc="-50" dirty="0" smtClean="0"/>
            <a:t>Sustained Sub-Orbital Investigations</a:t>
          </a:r>
          <a:endParaRPr lang="en-US" sz="2000" kern="1200" spc="-50" dirty="0"/>
        </a:p>
      </dsp:txBody>
      <dsp:txXfrm>
        <a:off x="437098" y="935623"/>
        <a:ext cx="2108674" cy="1206245"/>
      </dsp:txXfrm>
    </dsp:sp>
    <dsp:sp modelId="{18254691-2395-AB4D-A781-F30D26E86633}">
      <dsp:nvSpPr>
        <dsp:cNvPr id="0" name=""/>
        <dsp:cNvSpPr/>
      </dsp:nvSpPr>
      <dsp:spPr>
        <a:xfrm>
          <a:off x="2459646" y="656948"/>
          <a:ext cx="3179146" cy="1705255"/>
        </a:xfrm>
        <a:prstGeom prst="ellipse">
          <a:avLst/>
        </a:prstGeom>
        <a:solidFill>
          <a:srgbClr val="C1FEEF"/>
        </a:solidFill>
        <a:ln>
          <a:solidFill>
            <a:schemeClr val="accent2">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25400" rIns="274320" bIns="25400" numCol="1" spcCol="1270" anchor="ctr" anchorCtr="0">
          <a:noAutofit/>
        </a:bodyPr>
        <a:lstStyle/>
        <a:p>
          <a:pPr lvl="0" algn="ctr" defTabSz="889000">
            <a:lnSpc>
              <a:spcPct val="90000"/>
            </a:lnSpc>
            <a:spcBef>
              <a:spcPct val="0"/>
            </a:spcBef>
            <a:spcAft>
              <a:spcPct val="35000"/>
            </a:spcAft>
            <a:tabLst>
              <a:tab pos="1436688" algn="l"/>
            </a:tabLst>
          </a:pPr>
          <a:r>
            <a:rPr lang="en-US" sz="2000" b="1" kern="1200" dirty="0" smtClean="0">
              <a:solidFill>
                <a:srgbClr val="000000"/>
              </a:solidFill>
            </a:rPr>
            <a:t>EVM</a:t>
          </a:r>
          <a:r>
            <a:rPr lang="en-US" sz="2000" kern="1200" dirty="0" smtClean="0">
              <a:solidFill>
                <a:srgbClr val="000000"/>
              </a:solidFill>
            </a:rPr>
            <a:t> Complete, self-contained,  small missions</a:t>
          </a:r>
          <a:endParaRPr lang="en-US" sz="2000" kern="1200" dirty="0">
            <a:solidFill>
              <a:schemeClr val="bg1"/>
            </a:solidFill>
          </a:endParaRPr>
        </a:p>
      </dsp:txBody>
      <dsp:txXfrm>
        <a:off x="2925221" y="906677"/>
        <a:ext cx="2247996" cy="1205797"/>
      </dsp:txXfrm>
    </dsp:sp>
    <dsp:sp modelId="{95BB8A47-19C9-FC4D-BA5B-31A8160945C9}">
      <dsp:nvSpPr>
        <dsp:cNvPr id="0" name=""/>
        <dsp:cNvSpPr/>
      </dsp:nvSpPr>
      <dsp:spPr>
        <a:xfrm>
          <a:off x="4986258" y="617180"/>
          <a:ext cx="3852950" cy="1739498"/>
        </a:xfrm>
        <a:prstGeom prst="ellipse">
          <a:avLst/>
        </a:prstGeom>
        <a:solidFill>
          <a:srgbClr val="C1FEEF"/>
        </a:solidFill>
        <a:ln>
          <a:solidFill>
            <a:schemeClr val="accent2">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pPr>
          <a:r>
            <a:rPr lang="en-US" sz="2000" b="1" kern="1200" dirty="0" smtClean="0">
              <a:solidFill>
                <a:schemeClr val="tx1"/>
              </a:solidFill>
            </a:rPr>
            <a:t>EVI</a:t>
          </a:r>
          <a:endParaRPr lang="en-US" sz="2000" kern="1200" dirty="0" smtClean="0">
            <a:solidFill>
              <a:schemeClr val="tx1"/>
            </a:solidFill>
          </a:endParaRPr>
        </a:p>
        <a:p>
          <a:pPr lvl="0" algn="ctr" defTabSz="889000">
            <a:lnSpc>
              <a:spcPct val="90000"/>
            </a:lnSpc>
            <a:spcBef>
              <a:spcPct val="0"/>
            </a:spcBef>
            <a:spcAft>
              <a:spcPct val="35000"/>
            </a:spcAft>
          </a:pPr>
          <a:r>
            <a:rPr lang="en-US" sz="2000" kern="1200" dirty="0" smtClean="0">
              <a:solidFill>
                <a:schemeClr val="tx1"/>
              </a:solidFill>
            </a:rPr>
            <a:t>Full function, facility-class instruments Missions of Opportunity (MoO)</a:t>
          </a:r>
          <a:endParaRPr lang="en-US" sz="2000" kern="1200" dirty="0">
            <a:solidFill>
              <a:schemeClr val="tx1"/>
            </a:solidFill>
          </a:endParaRPr>
        </a:p>
      </dsp:txBody>
      <dsp:txXfrm>
        <a:off x="5550509" y="871924"/>
        <a:ext cx="2724448" cy="12300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2970869"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vl1pPr>
          </a:lstStyle>
          <a:p>
            <a:endParaRPr lang="en-US"/>
          </a:p>
        </p:txBody>
      </p:sp>
      <p:sp>
        <p:nvSpPr>
          <p:cNvPr id="357379" name="Rectangle 3"/>
          <p:cNvSpPr>
            <a:spLocks noGrp="1" noChangeArrowheads="1"/>
          </p:cNvSpPr>
          <p:nvPr>
            <p:ph type="dt" sz="quarter" idx="1"/>
          </p:nvPr>
        </p:nvSpPr>
        <p:spPr bwMode="auto">
          <a:xfrm>
            <a:off x="3887133" y="0"/>
            <a:ext cx="2970868"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endParaRPr lang="en-US"/>
          </a:p>
        </p:txBody>
      </p:sp>
      <p:sp>
        <p:nvSpPr>
          <p:cNvPr id="357380" name="Rectangle 4"/>
          <p:cNvSpPr>
            <a:spLocks noGrp="1" noChangeArrowheads="1"/>
          </p:cNvSpPr>
          <p:nvPr>
            <p:ph type="ftr" sz="quarter" idx="2"/>
          </p:nvPr>
        </p:nvSpPr>
        <p:spPr bwMode="auto">
          <a:xfrm>
            <a:off x="0" y="8832850"/>
            <a:ext cx="2970869"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lvl1pPr>
          </a:lstStyle>
          <a:p>
            <a:endParaRPr lang="en-US"/>
          </a:p>
        </p:txBody>
      </p:sp>
      <p:sp>
        <p:nvSpPr>
          <p:cNvPr id="357381" name="Rectangle 5"/>
          <p:cNvSpPr>
            <a:spLocks noGrp="1" noChangeArrowheads="1"/>
          </p:cNvSpPr>
          <p:nvPr>
            <p:ph type="sldNum" sz="quarter" idx="3"/>
          </p:nvPr>
        </p:nvSpPr>
        <p:spPr bwMode="auto">
          <a:xfrm>
            <a:off x="3887133" y="8832850"/>
            <a:ext cx="2970868"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vl1pPr>
          </a:lstStyle>
          <a:p>
            <a:fld id="{DE8C06E8-0300-4152-82E2-E4B968F13C89}" type="slidenum">
              <a:rPr lang="en-US"/>
              <a:pPr/>
              <a:t>‹#›</a:t>
            </a:fld>
            <a:endParaRPr lang="en-US"/>
          </a:p>
        </p:txBody>
      </p:sp>
    </p:spTree>
    <p:extLst>
      <p:ext uri="{BB962C8B-B14F-4D97-AF65-F5344CB8AC3E}">
        <p14:creationId xmlns:p14="http://schemas.microsoft.com/office/powerpoint/2010/main" val="63734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0869"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6" charset="0"/>
              </a:defRPr>
            </a:lvl1pPr>
          </a:lstStyle>
          <a:p>
            <a:endParaRPr lang="en-US"/>
          </a:p>
        </p:txBody>
      </p:sp>
      <p:sp>
        <p:nvSpPr>
          <p:cNvPr id="17411" name="Rectangle 3"/>
          <p:cNvSpPr>
            <a:spLocks noGrp="1" noChangeArrowheads="1"/>
          </p:cNvSpPr>
          <p:nvPr>
            <p:ph type="dt" idx="1"/>
          </p:nvPr>
        </p:nvSpPr>
        <p:spPr bwMode="auto">
          <a:xfrm>
            <a:off x="3887133" y="0"/>
            <a:ext cx="2970868"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6" charset="0"/>
              </a:defRPr>
            </a:lvl1pPr>
          </a:lstStyle>
          <a:p>
            <a:endParaRPr lang="en-US"/>
          </a:p>
        </p:txBody>
      </p:sp>
      <p:sp>
        <p:nvSpPr>
          <p:cNvPr id="17412"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a:effectLst/>
        </p:spPr>
      </p:sp>
      <p:sp>
        <p:nvSpPr>
          <p:cNvPr id="17413"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4" name="Rectangle 6"/>
          <p:cNvSpPr>
            <a:spLocks noGrp="1" noChangeArrowheads="1"/>
          </p:cNvSpPr>
          <p:nvPr>
            <p:ph type="ftr" sz="quarter" idx="4"/>
          </p:nvPr>
        </p:nvSpPr>
        <p:spPr bwMode="auto">
          <a:xfrm>
            <a:off x="0" y="8832850"/>
            <a:ext cx="2970869"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6" charset="0"/>
              </a:defRPr>
            </a:lvl1pPr>
          </a:lstStyle>
          <a:p>
            <a:endParaRPr lang="en-US"/>
          </a:p>
        </p:txBody>
      </p:sp>
      <p:sp>
        <p:nvSpPr>
          <p:cNvPr id="17415" name="Rectangle 7"/>
          <p:cNvSpPr>
            <a:spLocks noGrp="1" noChangeArrowheads="1"/>
          </p:cNvSpPr>
          <p:nvPr>
            <p:ph type="sldNum" sz="quarter" idx="5"/>
          </p:nvPr>
        </p:nvSpPr>
        <p:spPr bwMode="auto">
          <a:xfrm>
            <a:off x="3887133" y="8832850"/>
            <a:ext cx="2970868"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6" charset="0"/>
              </a:defRPr>
            </a:lvl1pPr>
          </a:lstStyle>
          <a:p>
            <a:fld id="{B732DBDB-569D-4D23-BD7C-073EA5DC607A}" type="slidenum">
              <a:rPr lang="en-US"/>
              <a:pPr/>
              <a:t>‹#›</a:t>
            </a:fld>
            <a:endParaRPr lang="en-US"/>
          </a:p>
        </p:txBody>
      </p:sp>
    </p:spTree>
    <p:extLst>
      <p:ext uri="{BB962C8B-B14F-4D97-AF65-F5344CB8AC3E}">
        <p14:creationId xmlns:p14="http://schemas.microsoft.com/office/powerpoint/2010/main" val="24819017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6" charset="0"/>
        <a:ea typeface="+mn-ea"/>
        <a:cs typeface="+mn-cs"/>
      </a:defRPr>
    </a:lvl1pPr>
    <a:lvl2pPr marL="457200" algn="l" rtl="0" fontAlgn="base">
      <a:spcBef>
        <a:spcPct val="30000"/>
      </a:spcBef>
      <a:spcAft>
        <a:spcPct val="0"/>
      </a:spcAft>
      <a:defRPr sz="1200" kern="1200">
        <a:solidFill>
          <a:schemeClr val="tx1"/>
        </a:solidFill>
        <a:latin typeface="Times" pitchFamily="-16" charset="0"/>
        <a:ea typeface="+mn-ea"/>
        <a:cs typeface="+mn-cs"/>
      </a:defRPr>
    </a:lvl2pPr>
    <a:lvl3pPr marL="914400" algn="l" rtl="0" fontAlgn="base">
      <a:spcBef>
        <a:spcPct val="30000"/>
      </a:spcBef>
      <a:spcAft>
        <a:spcPct val="0"/>
      </a:spcAft>
      <a:defRPr sz="1200" kern="1200">
        <a:solidFill>
          <a:schemeClr val="tx1"/>
        </a:solidFill>
        <a:latin typeface="Times" pitchFamily="-16" charset="0"/>
        <a:ea typeface="+mn-ea"/>
        <a:cs typeface="+mn-cs"/>
      </a:defRPr>
    </a:lvl3pPr>
    <a:lvl4pPr marL="1371600" algn="l" rtl="0" fontAlgn="base">
      <a:spcBef>
        <a:spcPct val="30000"/>
      </a:spcBef>
      <a:spcAft>
        <a:spcPct val="0"/>
      </a:spcAft>
      <a:defRPr sz="1200" kern="1200">
        <a:solidFill>
          <a:schemeClr val="tx1"/>
        </a:solidFill>
        <a:latin typeface="Times" pitchFamily="-16" charset="0"/>
        <a:ea typeface="+mn-ea"/>
        <a:cs typeface="+mn-cs"/>
      </a:defRPr>
    </a:lvl4pPr>
    <a:lvl5pPr marL="1828800" algn="l" rtl="0" fontAlgn="base">
      <a:spcBef>
        <a:spcPct val="30000"/>
      </a:spcBef>
      <a:spcAft>
        <a:spcPct val="0"/>
      </a:spcAft>
      <a:defRPr sz="1200" kern="1200">
        <a:solidFill>
          <a:schemeClr val="tx1"/>
        </a:solidFill>
        <a:latin typeface="Times"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D231-2E92-43A3-B091-BD08A9B3B596}" type="slidenum">
              <a:rPr lang="en-US">
                <a:solidFill>
                  <a:srgbClr val="000000"/>
                </a:solidFill>
              </a:rPr>
              <a:pPr/>
              <a:t>1</a:t>
            </a:fld>
            <a:endParaRPr lang="en-US">
              <a:solidFill>
                <a:srgbClr val="000000"/>
              </a:solidFill>
            </a:endParaRPr>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8A22E48-CD17-45C8-8300-A32C85848D77}"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smtClean="0"/>
          </a:p>
        </p:txBody>
      </p:sp>
      <p:sp>
        <p:nvSpPr>
          <p:cNvPr id="45060" name="Slide Number Placeholder 3"/>
          <p:cNvSpPr>
            <a:spLocks noGrp="1"/>
          </p:cNvSpPr>
          <p:nvPr>
            <p:ph type="sldNum" sz="quarter" idx="5"/>
          </p:nvPr>
        </p:nvSpPr>
        <p:spPr>
          <a:xfrm>
            <a:off x="3884613" y="8829967"/>
            <a:ext cx="2971800" cy="464820"/>
          </a:xfrm>
          <a:prstGeom prst="rect">
            <a:avLst/>
          </a:prstGeom>
          <a:noFill/>
        </p:spPr>
        <p:txBody>
          <a:bodyPr/>
          <a:lstStyle/>
          <a:p>
            <a:pPr eaLnBrk="1" hangingPunct="1"/>
            <a:fld id="{5C3574C4-1FAF-45CA-86F8-1259E6CA470E}" type="slidenum">
              <a:rPr lang="en-US" smtClean="0">
                <a:solidFill>
                  <a:srgbClr val="000000"/>
                </a:solidFill>
                <a:latin typeface="Times New Roman" charset="0"/>
                <a:ea typeface="ＭＳ Ｐゴシック" charset="-128"/>
              </a:rPr>
              <a:pPr eaLnBrk="1" hangingPunct="1"/>
              <a:t>15</a:t>
            </a:fld>
            <a:endParaRPr lang="en-US" smtClean="0">
              <a:solidFill>
                <a:srgbClr val="000000"/>
              </a:solidFill>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A20547BA-053F-2C4D-95ED-97B83AB9C4E9}" type="slidenum">
              <a:rPr lang="en-US" sz="1200">
                <a:solidFill>
                  <a:srgbClr val="000000"/>
                </a:solidFill>
              </a:rPr>
              <a:pPr eaLnBrk="1" hangingPunct="1"/>
              <a:t>17</a:t>
            </a:fld>
            <a:endParaRPr lang="en-US" sz="1200">
              <a:solidFill>
                <a:srgbClr val="000000"/>
              </a:solidFill>
            </a:endParaRPr>
          </a:p>
        </p:txBody>
      </p:sp>
      <p:sp>
        <p:nvSpPr>
          <p:cNvPr id="13314" name="Rectangle 7"/>
          <p:cNvSpPr txBox="1">
            <a:spLocks noGrp="1" noChangeArrowheads="1"/>
          </p:cNvSpPr>
          <p:nvPr/>
        </p:nvSpPr>
        <p:spPr bwMode="auto">
          <a:xfrm>
            <a:off x="3885579" y="8831264"/>
            <a:ext cx="2972421"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r" eaLnBrk="1" hangingPunct="1"/>
            <a:fld id="{BE060253-C385-A043-A72D-EF054DADEE02}" type="slidenum">
              <a:rPr lang="en-US" sz="1200">
                <a:solidFill>
                  <a:srgbClr val="000000"/>
                </a:solidFill>
                <a:latin typeface="Times New Roman" charset="0"/>
              </a:rPr>
              <a:pPr algn="r" eaLnBrk="1" hangingPunct="1"/>
              <a:t>17</a:t>
            </a:fld>
            <a:endParaRPr lang="en-US" sz="1200">
              <a:solidFill>
                <a:srgbClr val="000000"/>
              </a:solidFill>
              <a:latin typeface="Times New Roman"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711" y="4414838"/>
            <a:ext cx="5028579"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p>
            <a:endParaRPr lang="en-US">
              <a:latin typeface="Arial" charset="0"/>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104900" y="696913"/>
            <a:ext cx="4649788" cy="3487737"/>
          </a:xfrm>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5212A5CC-43F3-CA49-8128-B43F4D09E400}" type="slidenum">
              <a:rPr lang="en-US" sz="1200"/>
              <a:pPr eaLnBrk="1" hangingPunct="1"/>
              <a:t>19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20</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D231-2E92-43A3-B091-BD08A9B3B596}" type="slidenum">
              <a:rPr lang="en-US">
                <a:solidFill>
                  <a:srgbClr val="000000"/>
                </a:solidFill>
              </a:rPr>
              <a:pPr/>
              <a:t>25</a:t>
            </a:fld>
            <a:endParaRPr lang="en-US">
              <a:solidFill>
                <a:srgbClr val="000000"/>
              </a:solidFill>
            </a:endParaRPr>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3</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3</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4</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4</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217A44-157E-044F-AF35-CD29010C32A6}" type="slidenum">
              <a:rPr lang="en-US"/>
              <a:pPr/>
              <a:t>5</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6</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6</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8</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8</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smtClean="0"/>
          </a:p>
        </p:txBody>
      </p:sp>
      <p:sp>
        <p:nvSpPr>
          <p:cNvPr id="30724" name="Slide Number Placeholder 3"/>
          <p:cNvSpPr>
            <a:spLocks noGrp="1"/>
          </p:cNvSpPr>
          <p:nvPr>
            <p:ph type="sldNum" sz="quarter" idx="5"/>
          </p:nvPr>
        </p:nvSpPr>
        <p:spPr>
          <a:xfrm>
            <a:off x="3884613" y="8829967"/>
            <a:ext cx="2971800" cy="464820"/>
          </a:xfrm>
          <a:prstGeom prst="rect">
            <a:avLst/>
          </a:prstGeom>
          <a:noFill/>
        </p:spPr>
        <p:txBody>
          <a:bodyPr/>
          <a:lstStyle/>
          <a:p>
            <a:pPr eaLnBrk="1" hangingPunct="1"/>
            <a:fld id="{4F854291-765D-411F-8C0A-3F3F571EF229}" type="slidenum">
              <a:rPr lang="en-US" smtClean="0">
                <a:solidFill>
                  <a:srgbClr val="000000"/>
                </a:solidFill>
                <a:latin typeface="Times New Roman" charset="0"/>
                <a:ea typeface="ＭＳ Ｐゴシック" charset="-128"/>
              </a:rPr>
              <a:pPr eaLnBrk="1" hangingPunct="1"/>
              <a:t>11</a:t>
            </a:fld>
            <a:endParaRPr lang="en-US" smtClean="0">
              <a:solidFill>
                <a:srgbClr val="000000"/>
              </a:solidFill>
              <a:latin typeface="Times New Roman"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smtClean="0"/>
          </a:p>
        </p:txBody>
      </p:sp>
      <p:sp>
        <p:nvSpPr>
          <p:cNvPr id="44036" name="Slide Number Placeholder 3"/>
          <p:cNvSpPr>
            <a:spLocks noGrp="1"/>
          </p:cNvSpPr>
          <p:nvPr>
            <p:ph type="sldNum" sz="quarter" idx="5"/>
          </p:nvPr>
        </p:nvSpPr>
        <p:spPr>
          <a:xfrm>
            <a:off x="3884613" y="8829967"/>
            <a:ext cx="2971800" cy="464820"/>
          </a:xfrm>
          <a:prstGeom prst="rect">
            <a:avLst/>
          </a:prstGeom>
          <a:noFill/>
        </p:spPr>
        <p:txBody>
          <a:bodyPr/>
          <a:lstStyle/>
          <a:p>
            <a:pPr eaLnBrk="1" hangingPunct="1"/>
            <a:fld id="{4F1F5CCA-B03E-40C8-8140-BC2E1D3543FC}" type="slidenum">
              <a:rPr lang="en-US" smtClean="0">
                <a:solidFill>
                  <a:srgbClr val="000000"/>
                </a:solidFill>
                <a:latin typeface="Times New Roman" charset="0"/>
                <a:ea typeface="ＭＳ Ｐゴシック" charset="-128"/>
              </a:rPr>
              <a:pPr eaLnBrk="1" hangingPunct="1"/>
              <a:t>12</a:t>
            </a:fld>
            <a:endParaRPr lang="en-US" smtClean="0">
              <a:solidFill>
                <a:srgbClr val="000000"/>
              </a:solidFill>
              <a:latin typeface="Times New Roman"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en-US" smtClean="0"/>
          </a:p>
        </p:txBody>
      </p:sp>
      <p:sp>
        <p:nvSpPr>
          <p:cNvPr id="46084" name="Slide Number Placeholder 3"/>
          <p:cNvSpPr>
            <a:spLocks noGrp="1"/>
          </p:cNvSpPr>
          <p:nvPr>
            <p:ph type="sldNum" sz="quarter" idx="5"/>
          </p:nvPr>
        </p:nvSpPr>
        <p:spPr>
          <a:xfrm>
            <a:off x="3884613" y="8829967"/>
            <a:ext cx="2971800" cy="464820"/>
          </a:xfrm>
          <a:prstGeom prst="rect">
            <a:avLst/>
          </a:prstGeom>
          <a:noFill/>
        </p:spPr>
        <p:txBody>
          <a:bodyPr/>
          <a:lstStyle/>
          <a:p>
            <a:pPr eaLnBrk="1" hangingPunct="1"/>
            <a:fld id="{4D3A6885-0F0B-443E-97D9-00B772F2CC21}" type="slidenum">
              <a:rPr lang="en-US" smtClean="0">
                <a:solidFill>
                  <a:srgbClr val="000000"/>
                </a:solidFill>
                <a:latin typeface="Times New Roman" charset="0"/>
                <a:ea typeface="ＭＳ Ｐゴシック" charset="-128"/>
              </a:rPr>
              <a:pPr eaLnBrk="1" hangingPunct="1"/>
              <a:t>13</a:t>
            </a:fld>
            <a:endParaRPr lang="en-US" smtClean="0">
              <a:solidFill>
                <a:srgbClr val="000000"/>
              </a:solidFill>
              <a:latin typeface="Times New Roman"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endParaRPr lang="en-US" sz="1800">
              <a:solidFill>
                <a:srgbClr val="000000"/>
              </a:solidFill>
              <a:latin typeface="Arial" pitchFamily="34" charset="0"/>
              <a:ea typeface="ＭＳ Ｐゴシック" charset="-128"/>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p:spPr>
        <p:txBody>
          <a:bodyPr/>
          <a:lstStyle/>
          <a:p>
            <a:pPr eaLnBrk="1" hangingPunct="1"/>
            <a:endParaRPr lang="en-US" sz="1800">
              <a:solidFill>
                <a:srgbClr val="000000"/>
              </a:solidFill>
              <a:latin typeface="Arial" pitchFamily="34" charset="0"/>
              <a:ea typeface="ＭＳ Ｐゴシック" charset="-128"/>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BB47A480-9B35-40F7-9CD3-5C0B30246AF5}"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162800" y="6477000"/>
            <a:ext cx="1600200" cy="304800"/>
          </a:xfrm>
          <a:prstGeom prst="rect">
            <a:avLst/>
          </a:prstGeom>
        </p:spPr>
        <p:txBody>
          <a:bodyPr/>
          <a:lstStyle>
            <a:lvl1pPr>
              <a:defRPr/>
            </a:lvl1pPr>
          </a:lstStyle>
          <a:p>
            <a:fld id="{1718DE52-C8D8-6041-AB66-ADF3FFD71DCA}" type="slidenum">
              <a:rPr lang="en-US"/>
              <a:pPr/>
              <a:t>‹#›</a:t>
            </a:fld>
            <a:endParaRPr lang="en-US"/>
          </a:p>
        </p:txBody>
      </p:sp>
    </p:spTree>
    <p:extLst>
      <p:ext uri="{BB962C8B-B14F-4D97-AF65-F5344CB8AC3E}">
        <p14:creationId xmlns:p14="http://schemas.microsoft.com/office/powerpoint/2010/main" val="126915917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25" y="1143000"/>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5828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63"/>
            <a:ext cx="6138862" cy="519112"/>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25" y="6075363"/>
            <a:ext cx="6137275" cy="350837"/>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20081136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40098" name="Picture 2" descr="index"/>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p:spPr>
      </p:pic>
      <p:sp>
        <p:nvSpPr>
          <p:cNvPr id="1540099" name="Rectangle 3"/>
          <p:cNvSpPr>
            <a:spLocks noGrp="1" noChangeArrowheads="1"/>
          </p:cNvSpPr>
          <p:nvPr>
            <p:ph type="ctrTitle"/>
          </p:nvPr>
        </p:nvSpPr>
        <p:spPr>
          <a:xfrm>
            <a:off x="690563" y="5516563"/>
            <a:ext cx="6138862" cy="519112"/>
          </a:xfrm>
        </p:spPr>
        <p:txBody>
          <a:bodyPr anchor="t">
            <a:spAutoFit/>
          </a:bodyPr>
          <a:lstStyle>
            <a:lvl1pPr>
              <a:defRPr sz="3300"/>
            </a:lvl1pPr>
          </a:lstStyle>
          <a:p>
            <a:r>
              <a:rPr lang="en-US"/>
              <a:t>Click to edit Master title style</a:t>
            </a:r>
          </a:p>
        </p:txBody>
      </p:sp>
      <p:sp>
        <p:nvSpPr>
          <p:cNvPr id="1540100" name="Rectangle 4"/>
          <p:cNvSpPr>
            <a:spLocks noGrp="1" noChangeArrowheads="1"/>
          </p:cNvSpPr>
          <p:nvPr>
            <p:ph type="subTitle" idx="1"/>
          </p:nvPr>
        </p:nvSpPr>
        <p:spPr>
          <a:xfrm>
            <a:off x="695325" y="6075363"/>
            <a:ext cx="6137275" cy="325437"/>
          </a:xfrm>
        </p:spPr>
        <p:txBody>
          <a:bodyPr>
            <a:spAutoFit/>
          </a:bodyPr>
          <a:lstStyle>
            <a:lvl1pPr marL="0" indent="0">
              <a:defRPr sz="1800">
                <a:solidFill>
                  <a:schemeClr val="bg1"/>
                </a:solidFill>
              </a:defRPr>
            </a:lvl1pPr>
          </a:lstStyle>
          <a:p>
            <a:r>
              <a:rPr lang="en-US"/>
              <a:t>Click to edit Master subtitle style</a:t>
            </a:r>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462042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34A138-F59C-4473-8174-B8C2C94DFF25}" type="slidenum">
              <a:rPr lang="en-US"/>
              <a:pPr>
                <a:defRPr/>
              </a:pPr>
              <a:t>‹#›</a:t>
            </a:fld>
            <a:endParaRPr lang="en-US" dirty="0"/>
          </a:p>
        </p:txBody>
      </p:sp>
    </p:spTree>
    <p:extLst>
      <p:ext uri="{BB962C8B-B14F-4D97-AF65-F5344CB8AC3E}">
        <p14:creationId xmlns:p14="http://schemas.microsoft.com/office/powerpoint/2010/main" val="353832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D0FAE-3C9C-4989-8FC1-E584BFB06E0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theme" Target="../theme/theme3.xml"/><Relationship Id="rId5" Type="http://schemas.openxmlformats.org/officeDocument/2006/relationships/image" Target="../media/image1.jpe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 name="Picture 71" descr="index2"/>
          <p:cNvPicPr>
            <a:picLocks noChangeAspect="1" noChangeArrowheads="1"/>
          </p:cNvPicPr>
          <p:nvPr/>
        </p:nvPicPr>
        <p:blipFill>
          <a:blip r:embed="rId6" cstate="print"/>
          <a:srcRect/>
          <a:stretch>
            <a:fillRect/>
          </a:stretch>
        </p:blipFill>
        <p:spPr bwMode="auto">
          <a:xfrm>
            <a:off x="0" y="0"/>
            <a:ext cx="9145588" cy="6859588"/>
          </a:xfrm>
          <a:prstGeom prst="rect">
            <a:avLst/>
          </a:prstGeom>
          <a:noFill/>
        </p:spPr>
      </p:pic>
      <p:sp>
        <p:nvSpPr>
          <p:cNvPr id="1039" name="Rectangle 15"/>
          <p:cNvSpPr>
            <a:spLocks noGrp="1" noChangeArrowheads="1"/>
          </p:cNvSpPr>
          <p:nvPr>
            <p:ph type="title"/>
          </p:nvPr>
        </p:nvSpPr>
        <p:spPr bwMode="auto">
          <a:xfrm>
            <a:off x="690563" y="123825"/>
            <a:ext cx="6492355"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1"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098" name="Rectangle 74"/>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a:fld id="{4DD36DC4-F754-4076-92A4-3A7E9E169573}"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764" r:id="rId1"/>
    <p:sldLayoutId id="2147483782" r:id="rId2"/>
    <p:sldLayoutId id="2147483876" r:id="rId3"/>
    <p:sldLayoutId id="2147483881" r:id="rId4"/>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290" name="Picture 7" descr="2010 PPT Templa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1" name="Rectangle 15"/>
          <p:cNvSpPr>
            <a:spLocks noGrp="1" noChangeArrowheads="1"/>
          </p:cNvSpPr>
          <p:nvPr>
            <p:ph type="title"/>
          </p:nvPr>
        </p:nvSpPr>
        <p:spPr bwMode="auto">
          <a:xfrm>
            <a:off x="893763" y="123825"/>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a:solidFill>
                <a:srgbClr val="000000"/>
              </a:solidFill>
              <a:ea typeface="ＭＳ Ｐゴシック" pitchFamily="34" charset="-128"/>
            </a:endParaRPr>
          </a:p>
        </p:txBody>
      </p:sp>
      <p:sp>
        <p:nvSpPr>
          <p:cNvPr id="1091" name="Rectangle 67"/>
          <p:cNvSpPr>
            <a:spLocks noChangeArrowheads="1"/>
          </p:cNvSpPr>
          <p:nvPr/>
        </p:nvSpPr>
        <p:spPr bwMode="auto">
          <a:xfrm>
            <a:off x="8572500" y="6462713"/>
            <a:ext cx="495300" cy="354012"/>
          </a:xfrm>
          <a:prstGeom prst="rect">
            <a:avLst/>
          </a:prstGeom>
          <a:noFill/>
          <a:ln w="9525">
            <a:noFill/>
            <a:miter lim="800000"/>
            <a:headEnd/>
            <a:tailEnd/>
          </a:ln>
          <a:effectLst/>
        </p:spPr>
        <p:txBody>
          <a:bodyPr/>
          <a:lstStyle/>
          <a:p>
            <a:pPr algn="r">
              <a:defRPr/>
            </a:pPr>
            <a:fld id="{F8D5B1A9-9AEB-4403-B6FB-F1BE4DF40A31}" type="slidenum">
              <a:rPr lang="en-US" sz="1400">
                <a:solidFill>
                  <a:srgbClr val="000000"/>
                </a:solidFill>
                <a:latin typeface="Arial" pitchFamily="34" charset="0"/>
                <a:ea typeface="ＭＳ Ｐゴシック" charset="-128"/>
              </a:rPr>
              <a:pPr algn="r">
                <a:defRPr/>
              </a:pPr>
              <a:t>‹#›</a:t>
            </a:fld>
            <a:endParaRPr lang="en-US" sz="1400">
              <a:solidFill>
                <a:srgbClr val="000000"/>
              </a:solidFill>
              <a:latin typeface="Arial" pitchFamily="34" charset="0"/>
              <a:ea typeface="ＭＳ Ｐゴシック" charset="-128"/>
            </a:endParaRPr>
          </a:p>
        </p:txBody>
      </p:sp>
    </p:spTree>
  </p:cSld>
  <p:clrMap bg1="dk1" tx1="lt1" bg2="dk2" tx2="lt2" accent1="accent1" accent2="accent2" accent3="accent3" accent4="accent4" accent5="accent5" accent6="accent6" hlink="hlink" folHlink="folHlink"/>
  <p:sldLayoutIdLst>
    <p:sldLayoutId id="2147483877" r:id="rId1"/>
  </p:sldLayoutIdLst>
  <p:transition xmlns:p14="http://schemas.microsoft.com/office/powerpoint/2010/main">
    <p:wipe dir="d"/>
  </p:transition>
  <p:hf hdr="0" ftr="0" dt="0"/>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pitchFamily="2" charset="2"/>
        <a:defRPr sz="2000">
          <a:solidFill>
            <a:schemeClr val="bg1"/>
          </a:solidFill>
          <a:latin typeface="+mn-lt"/>
          <a:ea typeface="ヒラギノ角ゴ Pro W3" pitchFamily="-109" charset="-128"/>
          <a:cs typeface="ヒラギノ角ゴ Pro W3" pitchFamily="-109"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bg1"/>
          </a:solidFill>
          <a:latin typeface="+mn-lt"/>
          <a:ea typeface="ヒラギノ角ゴ Pro W3" pitchFamily="-65" charset="-128"/>
        </a:defRPr>
      </a:lvl2pPr>
      <a:lvl3pPr marL="917575" indent="-166688" algn="l" rtl="0" eaLnBrk="0" fontAlgn="base" hangingPunct="0">
        <a:lnSpc>
          <a:spcPct val="85000"/>
        </a:lnSpc>
        <a:spcBef>
          <a:spcPct val="20000"/>
        </a:spcBef>
        <a:spcAft>
          <a:spcPct val="0"/>
        </a:spcAft>
        <a:buChar char="•"/>
        <a:defRPr sz="2000">
          <a:solidFill>
            <a:schemeClr val="bg1"/>
          </a:solidFill>
          <a:latin typeface="+mn-lt"/>
          <a:ea typeface="ＭＳ Ｐゴシック" charset="-128"/>
          <a:cs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userDrawn="1"/>
        </p:nvPicPr>
        <p:blipFill>
          <a:blip r:embed="rId5"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539078" name="Rectangle 6"/>
          <p:cNvSpPr>
            <a:spLocks noChangeArrowheads="1"/>
          </p:cNvSpPr>
          <p:nvPr userDrawn="1"/>
        </p:nvSpPr>
        <p:spPr bwMode="auto">
          <a:xfrm>
            <a:off x="6908800" y="6259513"/>
            <a:ext cx="1905000" cy="354012"/>
          </a:xfrm>
          <a:prstGeom prst="rect">
            <a:avLst/>
          </a:prstGeom>
          <a:noFill/>
          <a:ln w="9525">
            <a:noFill/>
            <a:miter lim="800000"/>
            <a:headEnd/>
            <a:tailEnd/>
          </a:ln>
          <a:effectLst/>
        </p:spPr>
        <p:txBody>
          <a:bodyPr/>
          <a:lstStyle/>
          <a:p>
            <a:pPr algn="r"/>
            <a:fld id="{8454DFDE-89E5-4AE2-B06C-916BAAE55B8E}"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820" r:id="rId1"/>
    <p:sldLayoutId id="2147483878" r:id="rId2"/>
    <p:sldLayoutId id="2147483879" r:id="rId3"/>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6294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pitchFamily="34" charset="0"/>
              </a:defRPr>
            </a:lvl1pPr>
          </a:lstStyle>
          <a:p>
            <a:pPr eaLnBrk="1" hangingPunct="1"/>
            <a:fld id="{DBF7653B-90C1-4ADD-BCA9-AB4EE7E404D9}" type="slidenum">
              <a:rPr lang="en-US">
                <a:ea typeface="MS PGothic" pitchFamily="34" charset="-128"/>
              </a:rPr>
              <a:pPr eaLnBrk="1" hangingPunct="1"/>
              <a:t>‹#›</a:t>
            </a:fld>
            <a:endParaRPr lang="en-US">
              <a:ea typeface="MS PGothic" pitchFamily="34" charset="-128"/>
            </a:endParaRPr>
          </a:p>
        </p:txBody>
      </p:sp>
      <p:sp>
        <p:nvSpPr>
          <p:cNvPr id="13315" name="Title Placeholder 8"/>
          <p:cNvSpPr>
            <a:spLocks noGrp="1"/>
          </p:cNvSpPr>
          <p:nvPr>
            <p:ph type="title"/>
          </p:nvPr>
        </p:nvSpPr>
        <p:spPr bwMode="auto">
          <a:xfrm>
            <a:off x="1209675" y="160338"/>
            <a:ext cx="6791325"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pic>
        <p:nvPicPr>
          <p:cNvPr id="13316" name="Picture 9" descr="NASA Meatball.png"/>
          <p:cNvPicPr>
            <a:picLocks noChangeAspect="1"/>
          </p:cNvPicPr>
          <p:nvPr userDrawn="1"/>
        </p:nvPicPr>
        <p:blipFill>
          <a:blip r:embed="rId2" cstate="print"/>
          <a:srcRect/>
          <a:stretch>
            <a:fillRect/>
          </a:stretch>
        </p:blipFill>
        <p:spPr bwMode="auto">
          <a:xfrm>
            <a:off x="8101013" y="146050"/>
            <a:ext cx="982662" cy="835025"/>
          </a:xfrm>
          <a:prstGeom prst="rect">
            <a:avLst/>
          </a:prstGeom>
          <a:noFill/>
          <a:ln w="9525">
            <a:noFill/>
            <a:miter lim="800000"/>
            <a:headEnd/>
            <a:tailEnd/>
          </a:ln>
        </p:spPr>
      </p:pic>
      <p:cxnSp>
        <p:nvCxnSpPr>
          <p:cNvPr id="1029" name="Straight Connector 11"/>
          <p:cNvCxnSpPr>
            <a:cxnSpLocks noChangeShapeType="1"/>
          </p:cNvCxnSpPr>
          <p:nvPr userDrawn="1"/>
        </p:nvCxnSpPr>
        <p:spPr bwMode="auto">
          <a:xfrm>
            <a:off x="1209675" y="979488"/>
            <a:ext cx="6791325"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31" name="Date Placeholder 3"/>
          <p:cNvSpPr txBox="1">
            <a:spLocks/>
          </p:cNvSpPr>
          <p:nvPr userDrawn="1"/>
        </p:nvSpPr>
        <p:spPr bwMode="auto">
          <a:xfrm>
            <a:off x="74613" y="6627813"/>
            <a:ext cx="2133600" cy="228600"/>
          </a:xfrm>
          <a:prstGeom prst="rect">
            <a:avLst/>
          </a:prstGeom>
          <a:noFill/>
          <a:ln>
            <a:noFill/>
          </a:ln>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endParaRPr lang="en-US" sz="1000">
              <a:solidFill>
                <a:srgbClr val="000000"/>
              </a:solidFill>
              <a:cs typeface="Arial" charset="0"/>
            </a:endParaRPr>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ヒラギノ角ゴ Pro W3" charset="0"/>
        </a:defRPr>
      </a:lvl1pPr>
      <a:lvl2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Ø"/>
        <a:defRPr sz="2800" b="1" kern="1200">
          <a:solidFill>
            <a:schemeClr val="tx1"/>
          </a:solidFill>
          <a:latin typeface="+mn-lt"/>
          <a:ea typeface="ヒラギノ角ゴ Pro W3" pitchFamily="-109" charset="-128"/>
          <a:cs typeface="ヒラギノ角ゴ Pro W3" pitchFamily="-109" charset="-128"/>
        </a:defRPr>
      </a:lvl1pPr>
      <a:lvl2pPr marL="742950" indent="-285750" algn="l" rtl="0" eaLnBrk="0" fontAlgn="base" hangingPunct="0">
        <a:spcBef>
          <a:spcPct val="20000"/>
        </a:spcBef>
        <a:spcAft>
          <a:spcPct val="0"/>
        </a:spcAft>
        <a:buClr>
          <a:srgbClr val="0000CC"/>
        </a:buClr>
        <a:buFont typeface="Arial" pitchFamily="34" charset="0"/>
        <a:buChar char="•"/>
        <a:defRPr sz="2400" kern="1200">
          <a:solidFill>
            <a:schemeClr val="tx1"/>
          </a:solidFill>
          <a:latin typeface="+mn-lt"/>
          <a:ea typeface="ヒラギノ角ゴ Pro W3" pitchFamily="-109" charset="-128"/>
          <a:cs typeface="ヒラギノ角ゴ Pro W3" charset="0"/>
        </a:defRPr>
      </a:lvl2pPr>
      <a:lvl3pPr marL="11430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S PGothic" pitchFamily="34" charset="-128"/>
          <a:cs typeface="ヒラギノ角ゴ Pro W3"/>
        </a:defRPr>
      </a:lvl3pPr>
      <a:lvl4pPr marL="1600200" indent="-228600" algn="l" rtl="0" eaLnBrk="0" fontAlgn="base" hangingPunct="0">
        <a:spcBef>
          <a:spcPct val="20000"/>
        </a:spcBef>
        <a:spcAft>
          <a:spcPct val="0"/>
        </a:spcAft>
        <a:buFont typeface="Courier New" pitchFamily="49" charset="0"/>
        <a:buChar char="o"/>
        <a:defRPr kern="1200">
          <a:solidFill>
            <a:schemeClr val="tx1"/>
          </a:solidFill>
          <a:latin typeface="+mn-lt"/>
          <a:ea typeface="MS PGothic" pitchFamily="34" charset="-128"/>
          <a:cs typeface="ヒラギノ角ゴ Pro W3"/>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eaLnBrk="1" hangingPunct="1">
              <a:defRPr/>
            </a:pPr>
            <a:endParaRPr lang="en-US" altLang="en-US">
              <a:solidFill>
                <a:srgbClr val="000000"/>
              </a:solidFill>
              <a:ea typeface="ＭＳ Ｐゴシック" charset="-128"/>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eaLnBrk="1" hangingPunct="1">
              <a:defRPr/>
            </a:pPr>
            <a:endParaRPr lang="en-US" altLang="en-US">
              <a:solidFill>
                <a:srgbClr val="000000"/>
              </a:solidFill>
              <a:ea typeface="ＭＳ Ｐゴシック" charset="-128"/>
            </a:endParaRPr>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eaLnBrk="1" hangingPunct="1">
              <a:defRPr/>
            </a:pPr>
            <a:fld id="{000123F7-9A42-4D41-A66A-33EC58816524}" type="slidenum">
              <a:rPr lang="en-US" altLang="en-US">
                <a:solidFill>
                  <a:srgbClr val="000000"/>
                </a:solidFill>
                <a:ea typeface="ＭＳ Ｐゴシック" charset="-128"/>
              </a:rPr>
              <a:pPr eaLnBrk="1" hangingPunct="1">
                <a:defRPr/>
              </a:pPr>
              <a:t>‹#›</a:t>
            </a:fld>
            <a:endParaRPr lang="en-US" altLang="en-US">
              <a:solidFill>
                <a:srgbClr val="000000"/>
              </a:solidFill>
              <a:ea typeface="ＭＳ Ｐゴシック" charset="-128"/>
            </a:endParaRPr>
          </a:p>
        </p:txBody>
      </p:sp>
      <p:sp>
        <p:nvSpPr>
          <p:cNvPr id="1031"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endParaRPr lang="en-US" sz="1800">
              <a:solidFill>
                <a:srgbClr val="000000"/>
              </a:solidFill>
              <a:latin typeface="Arial" pitchFamily="34" charset="0"/>
              <a:ea typeface="ＭＳ Ｐゴシック" charset="-128"/>
            </a:endParaRPr>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lstStyle/>
          <a:p>
            <a:pPr eaLnBrk="1" hangingPunct="1"/>
            <a:endParaRPr lang="en-US" sz="1800">
              <a:solidFill>
                <a:srgbClr val="000000"/>
              </a:solidFill>
              <a:latin typeface="Arial" pitchFamily="34"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864" r:id="rId1"/>
    <p:sldLayoutId id="2147483869" r:id="rId2"/>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6294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pitchFamily="34" charset="0"/>
              </a:defRPr>
            </a:lvl1pPr>
          </a:lstStyle>
          <a:p>
            <a:pPr eaLnBrk="1" hangingPunct="1"/>
            <a:fld id="{DBF7653B-90C1-4ADD-BCA9-AB4EE7E404D9}" type="slidenum">
              <a:rPr lang="en-US">
                <a:ea typeface="MS PGothic" pitchFamily="34" charset="-128"/>
              </a:rPr>
              <a:pPr eaLnBrk="1" hangingPunct="1"/>
              <a:t>‹#›</a:t>
            </a:fld>
            <a:endParaRPr lang="en-US">
              <a:ea typeface="MS PGothic" pitchFamily="34" charset="-128"/>
            </a:endParaRPr>
          </a:p>
        </p:txBody>
      </p:sp>
      <p:sp>
        <p:nvSpPr>
          <p:cNvPr id="13315" name="Title Placeholder 8"/>
          <p:cNvSpPr>
            <a:spLocks noGrp="1"/>
          </p:cNvSpPr>
          <p:nvPr>
            <p:ph type="title"/>
          </p:nvPr>
        </p:nvSpPr>
        <p:spPr bwMode="auto">
          <a:xfrm>
            <a:off x="1209675" y="160338"/>
            <a:ext cx="6791325"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pic>
        <p:nvPicPr>
          <p:cNvPr id="13316" name="Picture 9" descr="NASA Meatball.png"/>
          <p:cNvPicPr>
            <a:picLocks noChangeAspect="1"/>
          </p:cNvPicPr>
          <p:nvPr userDrawn="1"/>
        </p:nvPicPr>
        <p:blipFill>
          <a:blip r:embed="rId2" cstate="print"/>
          <a:srcRect/>
          <a:stretch>
            <a:fillRect/>
          </a:stretch>
        </p:blipFill>
        <p:spPr bwMode="auto">
          <a:xfrm>
            <a:off x="8101013" y="146050"/>
            <a:ext cx="982662" cy="835025"/>
          </a:xfrm>
          <a:prstGeom prst="rect">
            <a:avLst/>
          </a:prstGeom>
          <a:noFill/>
          <a:ln w="9525">
            <a:noFill/>
            <a:miter lim="800000"/>
            <a:headEnd/>
            <a:tailEnd/>
          </a:ln>
        </p:spPr>
      </p:pic>
      <p:cxnSp>
        <p:nvCxnSpPr>
          <p:cNvPr id="1029" name="Straight Connector 11"/>
          <p:cNvCxnSpPr>
            <a:cxnSpLocks noChangeShapeType="1"/>
          </p:cNvCxnSpPr>
          <p:nvPr userDrawn="1"/>
        </p:nvCxnSpPr>
        <p:spPr bwMode="auto">
          <a:xfrm>
            <a:off x="1209675" y="979488"/>
            <a:ext cx="6791325"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31" name="Date Placeholder 3"/>
          <p:cNvSpPr txBox="1">
            <a:spLocks/>
          </p:cNvSpPr>
          <p:nvPr userDrawn="1"/>
        </p:nvSpPr>
        <p:spPr bwMode="auto">
          <a:xfrm>
            <a:off x="74613" y="6627813"/>
            <a:ext cx="2133600" cy="228600"/>
          </a:xfrm>
          <a:prstGeom prst="rect">
            <a:avLst/>
          </a:prstGeom>
          <a:noFill/>
          <a:ln>
            <a:noFill/>
          </a:ln>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endParaRPr lang="en-US" sz="1000">
              <a:solidFill>
                <a:srgbClr val="000000"/>
              </a:solidFill>
              <a:cs typeface="Arial" charset="0"/>
            </a:endParaRPr>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ヒラギノ角ゴ Pro W3" charset="0"/>
        </a:defRPr>
      </a:lvl1pPr>
      <a:lvl2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Ø"/>
        <a:defRPr sz="2800" b="1" kern="1200">
          <a:solidFill>
            <a:schemeClr val="tx1"/>
          </a:solidFill>
          <a:latin typeface="+mn-lt"/>
          <a:ea typeface="ヒラギノ角ゴ Pro W3" pitchFamily="-109" charset="-128"/>
          <a:cs typeface="ヒラギノ角ゴ Pro W3" pitchFamily="-109" charset="-128"/>
        </a:defRPr>
      </a:lvl1pPr>
      <a:lvl2pPr marL="742950" indent="-285750" algn="l" rtl="0" eaLnBrk="0" fontAlgn="base" hangingPunct="0">
        <a:spcBef>
          <a:spcPct val="20000"/>
        </a:spcBef>
        <a:spcAft>
          <a:spcPct val="0"/>
        </a:spcAft>
        <a:buClr>
          <a:srgbClr val="0000CC"/>
        </a:buClr>
        <a:buFont typeface="Arial" pitchFamily="34" charset="0"/>
        <a:buChar char="•"/>
        <a:defRPr sz="2400" kern="1200">
          <a:solidFill>
            <a:schemeClr val="tx1"/>
          </a:solidFill>
          <a:latin typeface="+mn-lt"/>
          <a:ea typeface="ヒラギノ角ゴ Pro W3" pitchFamily="-109" charset="-128"/>
          <a:cs typeface="ヒラギノ角ゴ Pro W3" charset="0"/>
        </a:defRPr>
      </a:lvl2pPr>
      <a:lvl3pPr marL="11430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S PGothic" pitchFamily="34" charset="-128"/>
          <a:cs typeface="ヒラギノ角ゴ Pro W3"/>
        </a:defRPr>
      </a:lvl3pPr>
      <a:lvl4pPr marL="1600200" indent="-228600" algn="l" rtl="0" eaLnBrk="0" fontAlgn="base" hangingPunct="0">
        <a:spcBef>
          <a:spcPct val="20000"/>
        </a:spcBef>
        <a:spcAft>
          <a:spcPct val="0"/>
        </a:spcAft>
        <a:buFont typeface="Courier New" pitchFamily="49" charset="0"/>
        <a:buChar char="o"/>
        <a:defRPr kern="1200">
          <a:solidFill>
            <a:schemeClr val="tx1"/>
          </a:solidFill>
          <a:latin typeface="+mn-lt"/>
          <a:ea typeface="MS PGothic" pitchFamily="34" charset="-128"/>
          <a:cs typeface="ヒラギノ角ゴ Pro W3"/>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12212" y="757082"/>
            <a:ext cx="9156212" cy="610091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541122" name="Rectangle 2"/>
          <p:cNvSpPr>
            <a:spLocks noGrp="1" noChangeArrowheads="1"/>
          </p:cNvSpPr>
          <p:nvPr>
            <p:ph type="subTitle" idx="4294967295"/>
          </p:nvPr>
        </p:nvSpPr>
        <p:spPr>
          <a:xfrm>
            <a:off x="0" y="6521450"/>
            <a:ext cx="7011988" cy="311150"/>
          </a:xfrm>
        </p:spPr>
        <p:txBody>
          <a:bodyPr/>
          <a:lstStyle/>
          <a:p>
            <a:pPr algn="ctr">
              <a:lnSpc>
                <a:spcPct val="75000"/>
              </a:lnSpc>
            </a:pPr>
            <a:r>
              <a:rPr lang="en-US" dirty="0" smtClean="0"/>
              <a:t>9 September 2013</a:t>
            </a:r>
            <a:endParaRPr lang="en-US" dirty="0"/>
          </a:p>
        </p:txBody>
      </p:sp>
      <p:sp>
        <p:nvSpPr>
          <p:cNvPr id="1541123" name="Rectangle 3"/>
          <p:cNvSpPr>
            <a:spLocks noGrp="1" noChangeArrowheads="1"/>
          </p:cNvSpPr>
          <p:nvPr>
            <p:ph type="ctrTitle" idx="4294967295"/>
          </p:nvPr>
        </p:nvSpPr>
        <p:spPr>
          <a:xfrm>
            <a:off x="4884942" y="830347"/>
            <a:ext cx="4259058" cy="5380839"/>
          </a:xfrm>
        </p:spPr>
        <p:txBody>
          <a:bodyPr/>
          <a:lstStyle/>
          <a:p>
            <a:pPr algn="ctr">
              <a:lnSpc>
                <a:spcPct val="80000"/>
              </a:lnSpc>
              <a:spcBef>
                <a:spcPts val="1200"/>
              </a:spcBef>
            </a:pPr>
            <a:r>
              <a:rPr lang="en-US" sz="3200" dirty="0" smtClean="0">
                <a:effectLst>
                  <a:outerShdw blurRad="50800" dist="38100" dir="2700000" algn="tl" rotWithShape="0">
                    <a:srgbClr val="008000">
                      <a:alpha val="43000"/>
                    </a:srgbClr>
                  </a:outerShdw>
                </a:effectLst>
              </a:rPr>
              <a:t>Earth Science Decadal Surveys:</a:t>
            </a:r>
            <a:br>
              <a:rPr lang="en-US" sz="3200" dirty="0" smtClean="0">
                <a:effectLst>
                  <a:outerShdw blurRad="50800" dist="38100" dir="2700000" algn="tl" rotWithShape="0">
                    <a:srgbClr val="008000">
                      <a:alpha val="43000"/>
                    </a:srgbClr>
                  </a:outerShdw>
                </a:effectLst>
              </a:rPr>
            </a:br>
            <a:r>
              <a:rPr lang="en-US" sz="3200" dirty="0" smtClean="0">
                <a:effectLst>
                  <a:outerShdw blurRad="50800" dist="38100" dir="2700000" algn="tl" rotWithShape="0">
                    <a:srgbClr val="008000">
                      <a:alpha val="43000"/>
                    </a:srgbClr>
                  </a:outerShdw>
                </a:effectLst>
              </a:rPr>
              <a:t/>
            </a:r>
            <a:br>
              <a:rPr lang="en-US" sz="3200" dirty="0" smtClean="0">
                <a:effectLst>
                  <a:outerShdw blurRad="50800" dist="38100" dir="2700000" algn="tl" rotWithShape="0">
                    <a:srgbClr val="008000">
                      <a:alpha val="43000"/>
                    </a:srgbClr>
                  </a:outerShdw>
                </a:effectLst>
              </a:rPr>
            </a:br>
            <a:r>
              <a:rPr lang="en-US" sz="2800" dirty="0" smtClean="0">
                <a:effectLst>
                  <a:outerShdw blurRad="50800" dist="38100" dir="2700000" algn="tl" rotWithShape="0">
                    <a:srgbClr val="008000">
                      <a:alpha val="43000"/>
                    </a:srgbClr>
                  </a:outerShdw>
                </a:effectLst>
              </a:rPr>
              <a:t>Lessons from the 1</a:t>
            </a:r>
            <a:r>
              <a:rPr lang="en-US" sz="2800" baseline="30000" dirty="0" smtClean="0">
                <a:effectLst>
                  <a:outerShdw blurRad="50800" dist="38100" dir="2700000" algn="tl" rotWithShape="0">
                    <a:srgbClr val="008000">
                      <a:alpha val="43000"/>
                    </a:srgbClr>
                  </a:outerShdw>
                </a:effectLst>
              </a:rPr>
              <a:t>st</a:t>
            </a:r>
            <a:r>
              <a:rPr lang="en-US" sz="2800" dirty="0" smtClean="0">
                <a:effectLst>
                  <a:outerShdw blurRad="50800" dist="38100" dir="2700000" algn="tl" rotWithShape="0">
                    <a:srgbClr val="008000">
                      <a:alpha val="43000"/>
                    </a:srgbClr>
                  </a:outerShdw>
                </a:effectLst>
              </a:rPr>
              <a:t/>
            </a:r>
            <a:br>
              <a:rPr lang="en-US" sz="2800" dirty="0" smtClean="0">
                <a:effectLst>
                  <a:outerShdw blurRad="50800" dist="38100" dir="2700000" algn="tl" rotWithShape="0">
                    <a:srgbClr val="008000">
                      <a:alpha val="43000"/>
                    </a:srgbClr>
                  </a:outerShdw>
                </a:effectLst>
              </a:rPr>
            </a:br>
            <a:r>
              <a:rPr lang="en-US" sz="2800" dirty="0">
                <a:effectLst>
                  <a:outerShdw blurRad="50800" dist="38100" dir="2700000" algn="tl" rotWithShape="0">
                    <a:srgbClr val="008000">
                      <a:alpha val="43000"/>
                    </a:srgbClr>
                  </a:outerShdw>
                </a:effectLst>
              </a:rPr>
              <a:t/>
            </a:r>
            <a:br>
              <a:rPr lang="en-US" sz="2800" dirty="0">
                <a:effectLst>
                  <a:outerShdw blurRad="50800" dist="38100" dir="2700000" algn="tl" rotWithShape="0">
                    <a:srgbClr val="008000">
                      <a:alpha val="43000"/>
                    </a:srgbClr>
                  </a:outerShdw>
                </a:effectLst>
              </a:rPr>
            </a:br>
            <a:r>
              <a:rPr lang="en-US" sz="2800" dirty="0" smtClean="0">
                <a:effectLst>
                  <a:outerShdw blurRad="50800" dist="38100" dir="2700000" algn="tl" rotWithShape="0">
                    <a:srgbClr val="008000">
                      <a:alpha val="43000"/>
                    </a:srgbClr>
                  </a:outerShdw>
                </a:effectLst>
              </a:rPr>
              <a:t>Expectations for the 2</a:t>
            </a:r>
            <a:r>
              <a:rPr lang="en-US" sz="2800" baseline="30000" dirty="0" smtClean="0">
                <a:effectLst>
                  <a:outerShdw blurRad="50800" dist="38100" dir="2700000" algn="tl" rotWithShape="0">
                    <a:srgbClr val="008000">
                      <a:alpha val="43000"/>
                    </a:srgbClr>
                  </a:outerShdw>
                </a:effectLst>
              </a:rPr>
              <a:t>nd</a:t>
            </a:r>
            <a:r>
              <a:rPr lang="en-US" sz="2800" dirty="0" smtClean="0">
                <a:effectLst>
                  <a:outerShdw blurRad="50800" dist="38100" dir="2700000" algn="tl" rotWithShape="0">
                    <a:srgbClr val="008000">
                      <a:alpha val="43000"/>
                    </a:srgbClr>
                  </a:outerShdw>
                </a:effectLst>
              </a:rPr>
              <a:t/>
            </a:r>
            <a:br>
              <a:rPr lang="en-US" sz="2800" dirty="0" smtClean="0">
                <a:effectLst>
                  <a:outerShdw blurRad="50800" dist="38100" dir="2700000" algn="tl" rotWithShape="0">
                    <a:srgbClr val="008000">
                      <a:alpha val="43000"/>
                    </a:srgbClr>
                  </a:outerShdw>
                </a:effectLst>
              </a:rPr>
            </a:br>
            <a:r>
              <a:rPr lang="en-US" sz="2800" dirty="0">
                <a:effectLst>
                  <a:outerShdw blurRad="50800" dist="38100" dir="2700000" algn="tl" rotWithShape="0">
                    <a:srgbClr val="008000">
                      <a:alpha val="43000"/>
                    </a:srgbClr>
                  </a:outerShdw>
                </a:effectLst>
              </a:rPr>
              <a:t/>
            </a:r>
            <a:br>
              <a:rPr lang="en-US" sz="2800" dirty="0">
                <a:effectLst>
                  <a:outerShdw blurRad="50800" dist="38100" dir="2700000" algn="tl" rotWithShape="0">
                    <a:srgbClr val="008000">
                      <a:alpha val="43000"/>
                    </a:srgbClr>
                  </a:outerShdw>
                </a:effectLst>
              </a:rPr>
            </a:br>
            <a:r>
              <a:rPr lang="en-US" sz="2800" dirty="0" smtClean="0">
                <a:effectLst>
                  <a:outerShdw blurRad="50800" dist="38100" dir="2700000" algn="tl" rotWithShape="0">
                    <a:srgbClr val="008000">
                      <a:alpha val="43000"/>
                    </a:srgbClr>
                  </a:outerShdw>
                </a:effectLst>
              </a:rPr>
              <a:t>Preparations</a:t>
            </a:r>
            <a:br>
              <a:rPr lang="en-US" sz="2800" dirty="0" smtClean="0">
                <a:effectLst>
                  <a:outerShdw blurRad="50800" dist="38100" dir="2700000" algn="tl" rotWithShape="0">
                    <a:srgbClr val="008000">
                      <a:alpha val="43000"/>
                    </a:srgbClr>
                  </a:outerShdw>
                </a:effectLst>
              </a:rPr>
            </a:br>
            <a:r>
              <a:rPr lang="en-US" sz="2800" dirty="0">
                <a:effectLst>
                  <a:outerShdw blurRad="50800" dist="38100" dir="2700000" algn="tl" rotWithShape="0">
                    <a:srgbClr val="008000">
                      <a:alpha val="43000"/>
                    </a:srgbClr>
                  </a:outerShdw>
                </a:effectLst>
              </a:rPr>
              <a:t/>
            </a:r>
            <a:br>
              <a:rPr lang="en-US" sz="2800" dirty="0">
                <a:effectLst>
                  <a:outerShdw blurRad="50800" dist="38100" dir="2700000" algn="tl" rotWithShape="0">
                    <a:srgbClr val="008000">
                      <a:alpha val="43000"/>
                    </a:srgbClr>
                  </a:outerShdw>
                </a:effectLst>
              </a:rPr>
            </a:br>
            <a:r>
              <a:rPr lang="en-US" sz="2800" dirty="0" smtClean="0">
                <a:effectLst>
                  <a:outerShdw blurRad="50800" dist="38100" dir="2700000" algn="tl" rotWithShape="0">
                    <a:srgbClr val="008000">
                      <a:alpha val="43000"/>
                    </a:srgbClr>
                  </a:outerShdw>
                </a:effectLst>
              </a:rPr>
              <a:t/>
            </a:r>
            <a:br>
              <a:rPr lang="en-US" sz="2800" dirty="0" smtClean="0">
                <a:effectLst>
                  <a:outerShdw blurRad="50800" dist="38100" dir="2700000" algn="tl" rotWithShape="0">
                    <a:srgbClr val="008000">
                      <a:alpha val="43000"/>
                    </a:srgbClr>
                  </a:outerShdw>
                </a:effectLst>
              </a:rPr>
            </a:br>
            <a:r>
              <a:rPr lang="en-US" sz="2800" dirty="0">
                <a:effectLst>
                  <a:outerShdw blurRad="50800" dist="38100" dir="2700000" algn="tl" rotWithShape="0">
                    <a:srgbClr val="008000">
                      <a:alpha val="43000"/>
                    </a:srgbClr>
                  </a:outerShdw>
                </a:effectLst>
              </a:rPr>
              <a:t/>
            </a:r>
            <a:br>
              <a:rPr lang="en-US" sz="2800" dirty="0">
                <a:effectLst>
                  <a:outerShdw blurRad="50800" dist="38100" dir="2700000" algn="tl" rotWithShape="0">
                    <a:srgbClr val="008000">
                      <a:alpha val="43000"/>
                    </a:srgbClr>
                  </a:outerShdw>
                </a:effectLst>
              </a:rPr>
            </a:br>
            <a:r>
              <a:rPr lang="en-US" sz="2400" dirty="0" smtClean="0">
                <a:effectLst>
                  <a:outerShdw blurRad="50800" dist="38100" dir="2700000" algn="tl" rotWithShape="0">
                    <a:srgbClr val="008000">
                      <a:alpha val="43000"/>
                    </a:srgbClr>
                  </a:outerShdw>
                </a:effectLst>
              </a:rPr>
              <a:t>Stephen Volz</a:t>
            </a:r>
            <a:br>
              <a:rPr lang="en-US" sz="2400" dirty="0" smtClean="0">
                <a:effectLst>
                  <a:outerShdw blurRad="50800" dist="38100" dir="2700000" algn="tl" rotWithShape="0">
                    <a:srgbClr val="008000">
                      <a:alpha val="43000"/>
                    </a:srgbClr>
                  </a:outerShdw>
                </a:effectLst>
              </a:rPr>
            </a:br>
            <a:r>
              <a:rPr lang="en-US" sz="2400" dirty="0" smtClean="0">
                <a:effectLst>
                  <a:outerShdw blurRad="50800" dist="38100" dir="2700000" algn="tl" rotWithShape="0">
                    <a:srgbClr val="008000">
                      <a:alpha val="43000"/>
                    </a:srgbClr>
                  </a:outerShdw>
                </a:effectLst>
              </a:rPr>
              <a:t/>
            </a:r>
            <a:br>
              <a:rPr lang="en-US" sz="2400" dirty="0" smtClean="0">
                <a:effectLst>
                  <a:outerShdw blurRad="50800" dist="38100" dir="2700000" algn="tl" rotWithShape="0">
                    <a:srgbClr val="008000">
                      <a:alpha val="43000"/>
                    </a:srgbClr>
                  </a:outerShdw>
                </a:effectLst>
              </a:rPr>
            </a:br>
            <a:r>
              <a:rPr lang="en-US" sz="1800" dirty="0" smtClean="0">
                <a:effectLst>
                  <a:outerShdw blurRad="50800" dist="38100" dir="2700000" algn="tl" rotWithShape="0">
                    <a:srgbClr val="008000">
                      <a:alpha val="43000"/>
                    </a:srgbClr>
                  </a:outerShdw>
                </a:effectLst>
              </a:rPr>
              <a:t>Association Director, Flight Programs</a:t>
            </a:r>
            <a:endParaRPr lang="en-US" sz="2400" dirty="0">
              <a:effectLst>
                <a:outerShdw blurRad="50800" dist="38100" dir="2700000" algn="tl" rotWithShape="0">
                  <a:srgbClr val="008000">
                    <a:alpha val="43000"/>
                  </a:srgbClr>
                </a:outerShdw>
              </a:effectLst>
            </a:endParaRPr>
          </a:p>
        </p:txBody>
      </p:sp>
      <p:sp>
        <p:nvSpPr>
          <p:cNvPr id="3" name="Rectangle 2"/>
          <p:cNvSpPr/>
          <p:nvPr/>
        </p:nvSpPr>
        <p:spPr bwMode="auto">
          <a:xfrm>
            <a:off x="7334638" y="142538"/>
            <a:ext cx="1632799" cy="82930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8" name="Picture 9" descr="NASA Meatball.png"/>
          <p:cNvPicPr>
            <a:picLocks noChangeAspect="1"/>
          </p:cNvPicPr>
          <p:nvPr/>
        </p:nvPicPr>
        <p:blipFill>
          <a:blip r:embed="rId3" cstate="print"/>
          <a:srcRect/>
          <a:stretch>
            <a:fillRect/>
          </a:stretch>
        </p:blipFill>
        <p:spPr bwMode="auto">
          <a:xfrm>
            <a:off x="8113977" y="29428"/>
            <a:ext cx="982662" cy="835025"/>
          </a:xfrm>
          <a:prstGeom prst="rect">
            <a:avLst/>
          </a:prstGeom>
          <a:noFill/>
          <a:ln w="9525">
            <a:noFill/>
            <a:miter lim="800000"/>
            <a:headEnd/>
            <a:tailEnd/>
          </a:ln>
        </p:spPr>
      </p:pic>
      <p:pic>
        <p:nvPicPr>
          <p:cNvPr id="9" name="Picture 6" descr="dec_surv_title.jpg"/>
          <p:cNvPicPr>
            <a:picLocks noChangeAspect="1"/>
          </p:cNvPicPr>
          <p:nvPr/>
        </p:nvPicPr>
        <p:blipFill>
          <a:blip r:embed="rId4"/>
          <a:srcRect/>
          <a:stretch>
            <a:fillRect/>
          </a:stretch>
        </p:blipFill>
        <p:spPr bwMode="auto">
          <a:xfrm>
            <a:off x="98915" y="404345"/>
            <a:ext cx="4761602" cy="6215884"/>
          </a:xfrm>
          <a:prstGeom prst="rect">
            <a:avLst/>
          </a:prstGeom>
          <a:noFill/>
          <a:ln w="9525">
            <a:solidFill>
              <a:schemeClr val="bg1"/>
            </a:solidFill>
            <a:miter lim="800000"/>
            <a:headEnd/>
            <a:tailEnd/>
          </a:ln>
          <a:effectLst>
            <a:outerShdw blurRad="50800" dist="38100" dir="2700000">
              <a:srgbClr val="FFFF00">
                <a:alpha val="43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381000" y="6400800"/>
            <a:ext cx="4572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pic>
        <p:nvPicPr>
          <p:cNvPr id="18434" name="Picture 1" descr="AIST20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341438"/>
            <a:ext cx="899953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155575" y="5875338"/>
            <a:ext cx="949325" cy="949325"/>
          </a:xfrm>
          <a:prstGeom prst="rect">
            <a:avLst/>
          </a:prstGeom>
          <a:solidFill>
            <a:srgbClr val="F2F0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pic>
        <p:nvPicPr>
          <p:cNvPr id="18436" name="Picture 24" descr="DS_graph_2011ACT_2.png"/>
          <p:cNvPicPr>
            <a:picLocks noChangeAspect="1"/>
          </p:cNvPicPr>
          <p:nvPr/>
        </p:nvPicPr>
        <p:blipFill>
          <a:blip r:embed="rId3">
            <a:extLst>
              <a:ext uri="{28A0092B-C50C-407E-A947-70E740481C1C}">
                <a14:useLocalDpi xmlns:a14="http://schemas.microsoft.com/office/drawing/2010/main" val="0"/>
              </a:ext>
            </a:extLst>
          </a:blip>
          <a:srcRect t="73891" b="20905"/>
          <a:stretch>
            <a:fillRect/>
          </a:stretch>
        </p:blipFill>
        <p:spPr bwMode="auto">
          <a:xfrm>
            <a:off x="111125" y="5807075"/>
            <a:ext cx="903287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3" descr="DS_graph_2011ACT.png"/>
          <p:cNvPicPr>
            <a:picLocks noChangeAspect="1"/>
          </p:cNvPicPr>
          <p:nvPr/>
        </p:nvPicPr>
        <p:blipFill>
          <a:blip r:embed="rId4">
            <a:extLst>
              <a:ext uri="{28A0092B-C50C-407E-A947-70E740481C1C}">
                <a14:useLocalDpi xmlns:a14="http://schemas.microsoft.com/office/drawing/2010/main" val="0"/>
              </a:ext>
            </a:extLst>
          </a:blip>
          <a:srcRect t="80794" b="5899"/>
          <a:stretch>
            <a:fillRect/>
          </a:stretch>
        </p:blipFill>
        <p:spPr bwMode="auto">
          <a:xfrm>
            <a:off x="0" y="6096000"/>
            <a:ext cx="9144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3"/>
          <p:cNvGrpSpPr>
            <a:grpSpLocks/>
          </p:cNvGrpSpPr>
          <p:nvPr/>
        </p:nvGrpSpPr>
        <p:grpSpPr bwMode="auto">
          <a:xfrm>
            <a:off x="255588" y="6013450"/>
            <a:ext cx="7291387" cy="153988"/>
            <a:chOff x="138912" y="6509196"/>
            <a:chExt cx="7387426" cy="154418"/>
          </a:xfrm>
        </p:grpSpPr>
        <p:cxnSp>
          <p:nvCxnSpPr>
            <p:cNvPr id="12" name="Straight Connector 11"/>
            <p:cNvCxnSpPr/>
            <p:nvPr/>
          </p:nvCxnSpPr>
          <p:spPr>
            <a:xfrm rot="5400000">
              <a:off x="2008683" y="6585601"/>
              <a:ext cx="154418" cy="1608"/>
            </a:xfrm>
            <a:prstGeom prst="line">
              <a:avLst/>
            </a:prstGeom>
            <a:ln w="12700" cap="flat" cmpd="sng" algn="ctr">
              <a:solidFill>
                <a:srgbClr val="113D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2507" y="6585601"/>
              <a:ext cx="154418" cy="1608"/>
            </a:xfrm>
            <a:prstGeom prst="line">
              <a:avLst/>
            </a:prstGeom>
            <a:ln w="12700" cap="flat" cmpd="sng" algn="ctr">
              <a:solidFill>
                <a:srgbClr val="113D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4495285" y="6585601"/>
              <a:ext cx="154418" cy="1608"/>
            </a:xfrm>
            <a:prstGeom prst="line">
              <a:avLst/>
            </a:prstGeom>
            <a:ln w="12700" cap="flat" cmpd="sng" algn="ctr">
              <a:solidFill>
                <a:srgbClr val="113D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7448326" y="6585601"/>
              <a:ext cx="154418" cy="1608"/>
            </a:xfrm>
            <a:prstGeom prst="line">
              <a:avLst/>
            </a:prstGeom>
            <a:ln w="12700" cap="flat" cmpd="sng" algn="ctr">
              <a:solidFill>
                <a:srgbClr val="113D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8439" name="Group 46"/>
          <p:cNvGrpSpPr>
            <a:grpSpLocks/>
          </p:cNvGrpSpPr>
          <p:nvPr/>
        </p:nvGrpSpPr>
        <p:grpSpPr bwMode="auto">
          <a:xfrm>
            <a:off x="293688" y="5972175"/>
            <a:ext cx="7226300" cy="230188"/>
            <a:chOff x="130176" y="6482132"/>
            <a:chExt cx="7394574" cy="151127"/>
          </a:xfrm>
        </p:grpSpPr>
        <p:sp>
          <p:nvSpPr>
            <p:cNvPr id="18458" name="TextBox 30"/>
            <p:cNvSpPr txBox="1">
              <a:spLocks noChangeArrowheads="1"/>
            </p:cNvSpPr>
            <p:nvPr/>
          </p:nvSpPr>
          <p:spPr bwMode="auto">
            <a:xfrm>
              <a:off x="130176" y="6482132"/>
              <a:ext cx="1955799" cy="1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900" b="1">
                  <a:solidFill>
                    <a:srgbClr val="113D84"/>
                  </a:solidFill>
                  <a:latin typeface="Arial Bold" charset="0"/>
                  <a:ea typeface="ＭＳ Ｐゴシック" charset="0"/>
                  <a:cs typeface="ＭＳ Ｐゴシック" charset="0"/>
                </a:rPr>
                <a:t>Tier I</a:t>
              </a:r>
            </a:p>
          </p:txBody>
        </p:sp>
        <p:sp>
          <p:nvSpPr>
            <p:cNvPr id="18459" name="TextBox 44"/>
            <p:cNvSpPr txBox="1">
              <a:spLocks noChangeArrowheads="1"/>
            </p:cNvSpPr>
            <p:nvPr/>
          </p:nvSpPr>
          <p:spPr bwMode="auto">
            <a:xfrm>
              <a:off x="2085975" y="6482132"/>
              <a:ext cx="2486024" cy="1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900" b="1">
                  <a:solidFill>
                    <a:srgbClr val="113D84"/>
                  </a:solidFill>
                  <a:latin typeface="Arial Bold" charset="0"/>
                  <a:ea typeface="ＭＳ Ｐゴシック" charset="0"/>
                  <a:cs typeface="ＭＳ Ｐゴシック" charset="0"/>
                </a:rPr>
                <a:t>Tier II</a:t>
              </a:r>
            </a:p>
          </p:txBody>
        </p:sp>
        <p:sp>
          <p:nvSpPr>
            <p:cNvPr id="18460" name="TextBox 45"/>
            <p:cNvSpPr txBox="1">
              <a:spLocks noChangeArrowheads="1"/>
            </p:cNvSpPr>
            <p:nvPr/>
          </p:nvSpPr>
          <p:spPr bwMode="auto">
            <a:xfrm>
              <a:off x="4573588" y="6482132"/>
              <a:ext cx="2951162" cy="1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900" b="1">
                  <a:solidFill>
                    <a:srgbClr val="113D84"/>
                  </a:solidFill>
                  <a:latin typeface="Arial Bold" charset="0"/>
                  <a:ea typeface="ＭＳ Ｐゴシック" charset="0"/>
                  <a:cs typeface="ＭＳ Ｐゴシック" charset="0"/>
                </a:rPr>
                <a:t>Tier III</a:t>
              </a:r>
            </a:p>
          </p:txBody>
        </p:sp>
      </p:grpSp>
      <p:sp>
        <p:nvSpPr>
          <p:cNvPr id="18440" name="TextBox 35"/>
          <p:cNvSpPr txBox="1">
            <a:spLocks noChangeArrowheads="1"/>
          </p:cNvSpPr>
          <p:nvPr/>
        </p:nvSpPr>
        <p:spPr bwMode="auto">
          <a:xfrm rot="-5400000">
            <a:off x="-265112" y="4189413"/>
            <a:ext cx="847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900" b="1">
                <a:solidFill>
                  <a:srgbClr val="113D84"/>
                </a:solidFill>
                <a:latin typeface="Arial Bold" charset="0"/>
                <a:ea typeface="ＭＳ Ｐゴシック" charset="0"/>
                <a:cs typeface="ＭＳ Ｐゴシック" charset="0"/>
              </a:rPr>
              <a:t>2007 - 2009</a:t>
            </a:r>
          </a:p>
        </p:txBody>
      </p:sp>
      <p:sp>
        <p:nvSpPr>
          <p:cNvPr id="18441" name="TextBox 36"/>
          <p:cNvSpPr txBox="1">
            <a:spLocks noChangeArrowheads="1"/>
          </p:cNvSpPr>
          <p:nvPr/>
        </p:nvSpPr>
        <p:spPr bwMode="auto">
          <a:xfrm rot="-5400000">
            <a:off x="-265906" y="2569369"/>
            <a:ext cx="847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900" b="1">
                <a:solidFill>
                  <a:srgbClr val="113D84"/>
                </a:solidFill>
                <a:latin typeface="Arial Bold" charset="0"/>
                <a:ea typeface="ＭＳ Ｐゴシック" charset="0"/>
                <a:cs typeface="ＭＳ Ｐゴシック" charset="0"/>
              </a:rPr>
              <a:t>2010 - 2012</a:t>
            </a:r>
          </a:p>
        </p:txBody>
      </p:sp>
      <p:sp>
        <p:nvSpPr>
          <p:cNvPr id="18442" name="TextBox 30"/>
          <p:cNvSpPr txBox="1">
            <a:spLocks noChangeArrowheads="1"/>
          </p:cNvSpPr>
          <p:nvPr/>
        </p:nvSpPr>
        <p:spPr bwMode="auto">
          <a:xfrm>
            <a:off x="538163" y="6126163"/>
            <a:ext cx="23844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100" b="1">
                <a:latin typeface="Arial Narrow" charset="0"/>
                <a:ea typeface="ＭＳ Ｐゴシック" charset="0"/>
                <a:cs typeface="ＭＳ Ｐゴシック" charset="0"/>
              </a:rPr>
              <a:t>Instrument Technology Investments</a:t>
            </a:r>
          </a:p>
        </p:txBody>
      </p:sp>
      <p:sp>
        <p:nvSpPr>
          <p:cNvPr id="18443" name="TextBox 30"/>
          <p:cNvSpPr txBox="1">
            <a:spLocks noChangeArrowheads="1"/>
          </p:cNvSpPr>
          <p:nvPr/>
        </p:nvSpPr>
        <p:spPr bwMode="auto">
          <a:xfrm>
            <a:off x="536575" y="6521450"/>
            <a:ext cx="23828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100" b="1">
                <a:latin typeface="Arial Narrow" charset="0"/>
                <a:ea typeface="ＭＳ Ｐゴシック" charset="0"/>
                <a:cs typeface="ＭＳ Ｐゴシック" charset="0"/>
              </a:rPr>
              <a:t>Component Technology Investments</a:t>
            </a:r>
          </a:p>
        </p:txBody>
      </p:sp>
      <p:sp>
        <p:nvSpPr>
          <p:cNvPr id="18444" name="TextBox 30"/>
          <p:cNvSpPr txBox="1">
            <a:spLocks noChangeArrowheads="1"/>
          </p:cNvSpPr>
          <p:nvPr/>
        </p:nvSpPr>
        <p:spPr bwMode="auto">
          <a:xfrm>
            <a:off x="5119688" y="6122988"/>
            <a:ext cx="326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100" b="1">
                <a:latin typeface="Arial Narrow" charset="0"/>
                <a:ea typeface="ＭＳ Ｐゴシック" charset="0"/>
                <a:cs typeface="ＭＳ Ｐゴシック" charset="0"/>
              </a:rPr>
              <a:t>Information Systems Investments – Direct Applicability</a:t>
            </a:r>
          </a:p>
        </p:txBody>
      </p:sp>
      <p:sp>
        <p:nvSpPr>
          <p:cNvPr id="18445" name="TextBox 30"/>
          <p:cNvSpPr txBox="1">
            <a:spLocks noChangeArrowheads="1"/>
          </p:cNvSpPr>
          <p:nvPr/>
        </p:nvSpPr>
        <p:spPr bwMode="auto">
          <a:xfrm>
            <a:off x="5127625" y="6448425"/>
            <a:ext cx="37099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100" b="1">
                <a:latin typeface="Arial Narrow" charset="0"/>
                <a:ea typeface="ＭＳ Ｐゴシック" charset="0"/>
                <a:cs typeface="ＭＳ Ｐゴシック" charset="0"/>
              </a:rPr>
              <a:t>Information Systems Investments – Secondary Applicability</a:t>
            </a:r>
          </a:p>
        </p:txBody>
      </p:sp>
      <p:sp>
        <p:nvSpPr>
          <p:cNvPr id="18446" name="TextBox 30"/>
          <p:cNvSpPr txBox="1">
            <a:spLocks noChangeArrowheads="1"/>
          </p:cNvSpPr>
          <p:nvPr/>
        </p:nvSpPr>
        <p:spPr bwMode="auto">
          <a:xfrm>
            <a:off x="792163" y="6297613"/>
            <a:ext cx="1530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000" b="1">
                <a:latin typeface="Arial Narrow" charset="0"/>
                <a:ea typeface="ＭＳ Ｐゴシック" charset="0"/>
                <a:cs typeface="ＭＳ Ｐゴシック" charset="0"/>
              </a:rPr>
              <a:t>planned aircraft testing</a:t>
            </a:r>
          </a:p>
        </p:txBody>
      </p:sp>
      <p:sp>
        <p:nvSpPr>
          <p:cNvPr id="18447" name="TextBox 30"/>
          <p:cNvSpPr txBox="1">
            <a:spLocks noChangeArrowheads="1"/>
          </p:cNvSpPr>
          <p:nvPr/>
        </p:nvSpPr>
        <p:spPr bwMode="auto">
          <a:xfrm>
            <a:off x="2513013" y="6288088"/>
            <a:ext cx="1531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000" b="1">
                <a:latin typeface="Arial Narrow" charset="0"/>
                <a:ea typeface="ＭＳ Ｐゴシック" charset="0"/>
                <a:cs typeface="ＭＳ Ｐゴシック" charset="0"/>
              </a:rPr>
              <a:t>planned balloon testing</a:t>
            </a:r>
          </a:p>
        </p:txBody>
      </p:sp>
      <p:sp>
        <p:nvSpPr>
          <p:cNvPr id="18448" name="TextBox 25"/>
          <p:cNvSpPr txBox="1">
            <a:spLocks noChangeArrowheads="1"/>
          </p:cNvSpPr>
          <p:nvPr/>
        </p:nvSpPr>
        <p:spPr bwMode="auto">
          <a:xfrm>
            <a:off x="3979863" y="6611938"/>
            <a:ext cx="51641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r" eaLnBrk="1" hangingPunct="1"/>
            <a:r>
              <a:rPr lang="en-US" sz="1000" b="1">
                <a:latin typeface="Arial Narrow" charset="0"/>
                <a:ea typeface="ＭＳ Ｐゴシック" charset="0"/>
                <a:cs typeface="ＭＳ Ｐゴシック" charset="0"/>
              </a:rPr>
              <a:t>(note: component and information systems investments may apply to more than one mission)</a:t>
            </a:r>
          </a:p>
        </p:txBody>
      </p:sp>
      <p:sp>
        <p:nvSpPr>
          <p:cNvPr id="18449" name="TextBox 31"/>
          <p:cNvSpPr txBox="1">
            <a:spLocks noChangeArrowheads="1"/>
          </p:cNvSpPr>
          <p:nvPr/>
        </p:nvSpPr>
        <p:spPr bwMode="auto">
          <a:xfrm>
            <a:off x="0" y="8382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buClr>
                <a:srgbClr val="000000"/>
              </a:buClr>
            </a:pPr>
            <a:r>
              <a:rPr lang="en-US" sz="1400">
                <a:solidFill>
                  <a:srgbClr val="000000"/>
                </a:solidFill>
                <a:ea typeface="ＭＳ Ｐゴシック" charset="0"/>
                <a:cs typeface="ＭＳ Ｐゴシック" charset="0"/>
              </a:rPr>
              <a:t>Upon publication of the Earth Science Decadal Survey in 2007, ESTO investments </a:t>
            </a:r>
            <a:r>
              <a:rPr lang="en-US" sz="1400" b="1">
                <a:solidFill>
                  <a:srgbClr val="000000"/>
                </a:solidFill>
                <a:ea typeface="ＭＳ Ｐゴシック" charset="0"/>
                <a:cs typeface="ＭＳ Ｐゴシック" charset="0"/>
              </a:rPr>
              <a:t>already supported all 18 of the recommended mission concepts</a:t>
            </a:r>
            <a:r>
              <a:rPr lang="en-US" sz="1400">
                <a:solidFill>
                  <a:srgbClr val="000000"/>
                </a:solidFill>
                <a:ea typeface="ＭＳ Ｐゴシック" charset="0"/>
                <a:cs typeface="ＭＳ Ｐゴシック" charset="0"/>
              </a:rPr>
              <a:t>. Since then, ESTO has awarded </a:t>
            </a:r>
            <a:r>
              <a:rPr lang="en-US" sz="1400" b="1">
                <a:solidFill>
                  <a:srgbClr val="000000"/>
                </a:solidFill>
                <a:ea typeface="ＭＳ Ｐゴシック" charset="0"/>
                <a:cs typeface="ＭＳ Ｐゴシック" charset="0"/>
              </a:rPr>
              <a:t>107 additional technology projects </a:t>
            </a:r>
            <a:r>
              <a:rPr lang="en-US" sz="1400">
                <a:solidFill>
                  <a:srgbClr val="000000"/>
                </a:solidFill>
                <a:ea typeface="ＭＳ Ｐゴシック" charset="0"/>
                <a:cs typeface="ＭＳ Ｐゴシック" charset="0"/>
              </a:rPr>
              <a:t>representing an investment of </a:t>
            </a:r>
            <a:r>
              <a:rPr lang="en-US" sz="1400" b="1" i="1">
                <a:solidFill>
                  <a:srgbClr val="000000"/>
                </a:solidFill>
                <a:ea typeface="ＭＳ Ｐゴシック" charset="0"/>
                <a:cs typeface="ＭＳ Ｐゴシック" charset="0"/>
              </a:rPr>
              <a:t>over $211M directly related to the Earth Science priorities outlined by the Decadal Survey.</a:t>
            </a:r>
            <a:endParaRPr lang="en-US" sz="1400">
              <a:solidFill>
                <a:srgbClr val="000000"/>
              </a:solidFill>
              <a:ea typeface="ＭＳ Ｐゴシック" charset="0"/>
              <a:cs typeface="ＭＳ Ｐゴシック" charset="0"/>
            </a:endParaRPr>
          </a:p>
        </p:txBody>
      </p:sp>
      <p:sp>
        <p:nvSpPr>
          <p:cNvPr id="26" name="Title 1"/>
          <p:cNvSpPr txBox="1">
            <a:spLocks/>
          </p:cNvSpPr>
          <p:nvPr/>
        </p:nvSpPr>
        <p:spPr bwMode="auto">
          <a:xfrm>
            <a:off x="152400" y="-4763"/>
            <a:ext cx="7191375" cy="854076"/>
          </a:xfrm>
          <a:prstGeom prst="rect">
            <a:avLst/>
          </a:prstGeom>
          <a:noFill/>
          <a:ln w="9525">
            <a:noFill/>
            <a:miter lim="800000"/>
            <a:headEnd/>
            <a:tailEnd/>
          </a:ln>
          <a:effectLst>
            <a:outerShdw blurRad="63500" dist="29783" dir="3885598" algn="ctr" rotWithShape="0">
              <a:schemeClr val="tx1">
                <a:alpha val="74998"/>
              </a:schemeClr>
            </a:outerShdw>
          </a:effectLst>
        </p:spPr>
        <p:txBody>
          <a:bodyPr anchor="ctr"/>
          <a:lstStyle/>
          <a:p>
            <a:pPr algn="l">
              <a:defRPr/>
            </a:pPr>
            <a:r>
              <a:rPr lang="en-US" sz="2400" b="1" dirty="0">
                <a:solidFill>
                  <a:schemeClr val="bg1"/>
                </a:solidFill>
              </a:rPr>
              <a:t>Earth Science Technology: </a:t>
            </a:r>
            <a:br>
              <a:rPr lang="en-US" sz="2400" b="1" dirty="0">
                <a:solidFill>
                  <a:schemeClr val="bg1"/>
                </a:solidFill>
              </a:rPr>
            </a:br>
            <a:r>
              <a:rPr lang="en-US" sz="2400" b="1" dirty="0">
                <a:solidFill>
                  <a:schemeClr val="bg1"/>
                </a:solidFill>
              </a:rPr>
              <a:t>New Investments Enabling the Decadal Survey </a:t>
            </a:r>
            <a:endParaRPr lang="en-US" sz="2000" b="1" dirty="0">
              <a:solidFill>
                <a:schemeClr val="bg1"/>
              </a:solidFill>
              <a:ea typeface="Arial" charset="0"/>
              <a:cs typeface="Arial" charset="0"/>
            </a:endParaRPr>
          </a:p>
        </p:txBody>
      </p:sp>
      <p:cxnSp>
        <p:nvCxnSpPr>
          <p:cNvPr id="18451" name="Straight Connector 19"/>
          <p:cNvCxnSpPr>
            <a:cxnSpLocks noChangeShapeType="1"/>
          </p:cNvCxnSpPr>
          <p:nvPr/>
        </p:nvCxnSpPr>
        <p:spPr bwMode="auto">
          <a:xfrm rot="-5400000" flipH="1" flipV="1">
            <a:off x="2135981" y="4102894"/>
            <a:ext cx="50053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nvGrpSpPr>
          <p:cNvPr id="18452" name="Group 24"/>
          <p:cNvGrpSpPr>
            <a:grpSpLocks/>
          </p:cNvGrpSpPr>
          <p:nvPr/>
        </p:nvGrpSpPr>
        <p:grpSpPr bwMode="auto">
          <a:xfrm>
            <a:off x="152400" y="1447800"/>
            <a:ext cx="8534400" cy="762000"/>
            <a:chOff x="152400" y="1676400"/>
            <a:chExt cx="8534400" cy="762000"/>
          </a:xfrm>
        </p:grpSpPr>
        <p:sp>
          <p:nvSpPr>
            <p:cNvPr id="32" name="Striped Right Arrow 31"/>
            <p:cNvSpPr/>
            <p:nvPr/>
          </p:nvSpPr>
          <p:spPr bwMode="auto">
            <a:xfrm>
              <a:off x="4876800" y="1676400"/>
              <a:ext cx="3810000" cy="762000"/>
            </a:xfrm>
            <a:prstGeom prst="stripedRightArrow">
              <a:avLst>
                <a:gd name="adj1" fmla="val 50000"/>
                <a:gd name="adj2" fmla="val 50000"/>
              </a:avLst>
            </a:prstGeom>
            <a:solidFill>
              <a:srgbClr val="F4B6AA">
                <a:alpha val="62000"/>
              </a:srgbClr>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latin typeface="Arial" pitchFamily="-65" charset="0"/>
                <a:ea typeface="+mn-ea"/>
                <a:cs typeface="+mn-cs"/>
              </a:endParaRPr>
            </a:p>
          </p:txBody>
        </p:sp>
        <p:sp>
          <p:nvSpPr>
            <p:cNvPr id="33" name="Striped Right Arrow 32"/>
            <p:cNvSpPr/>
            <p:nvPr/>
          </p:nvSpPr>
          <p:spPr bwMode="auto">
            <a:xfrm flipH="1">
              <a:off x="152400" y="1676400"/>
              <a:ext cx="4114800" cy="762000"/>
            </a:xfrm>
            <a:prstGeom prst="stripedRightArrow">
              <a:avLst>
                <a:gd name="adj1" fmla="val 50000"/>
                <a:gd name="adj2" fmla="val 50000"/>
              </a:avLst>
            </a:prstGeom>
            <a:solidFill>
              <a:srgbClr val="F4B6AA">
                <a:alpha val="62000"/>
              </a:srgbClr>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latin typeface="Arial" pitchFamily="-65" charset="0"/>
                <a:ea typeface="+mn-ea"/>
                <a:cs typeface="+mn-cs"/>
              </a:endParaRPr>
            </a:p>
          </p:txBody>
        </p:sp>
        <p:sp>
          <p:nvSpPr>
            <p:cNvPr id="34" name="TextBox 20"/>
            <p:cNvSpPr txBox="1">
              <a:spLocks noChangeArrowheads="1"/>
            </p:cNvSpPr>
            <p:nvPr/>
          </p:nvSpPr>
          <p:spPr bwMode="auto">
            <a:xfrm>
              <a:off x="415925" y="1905000"/>
              <a:ext cx="3757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defRPr/>
              </a:pPr>
              <a:r>
                <a:rPr lang="en-US" sz="1800" b="1" spc="-20" dirty="0" smtClean="0">
                  <a:latin typeface="Arial Narrow"/>
                </a:rPr>
                <a:t>Technology Addressed by Flight &amp; ESTO</a:t>
              </a:r>
            </a:p>
          </p:txBody>
        </p:sp>
        <p:sp>
          <p:nvSpPr>
            <p:cNvPr id="35" name="TextBox 21"/>
            <p:cNvSpPr txBox="1">
              <a:spLocks noChangeArrowheads="1"/>
            </p:cNvSpPr>
            <p:nvPr/>
          </p:nvSpPr>
          <p:spPr bwMode="auto">
            <a:xfrm>
              <a:off x="4906963" y="1905000"/>
              <a:ext cx="34845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defRPr/>
              </a:pPr>
              <a:r>
                <a:rPr lang="en-US" sz="1800" b="1" spc="-20" dirty="0" smtClean="0">
                  <a:latin typeface="Arial Narrow"/>
                </a:rPr>
                <a:t>Technology Addressed by ESTO Only</a:t>
              </a:r>
            </a:p>
          </p:txBody>
        </p:sp>
      </p:grpSp>
      <p:sp>
        <p:nvSpPr>
          <p:cNvPr id="2" name="Rectangle 1"/>
          <p:cNvSpPr/>
          <p:nvPr/>
        </p:nvSpPr>
        <p:spPr>
          <a:xfrm rot="20069293">
            <a:off x="331647" y="3298167"/>
            <a:ext cx="7957001" cy="819455"/>
          </a:xfrm>
          <a:prstGeom prst="rect">
            <a:avLst/>
          </a:prstGeom>
          <a:noFill/>
        </p:spPr>
        <p:txBody>
          <a:bodyPr wrap="none">
            <a:spAutoFit/>
          </a:bodyPr>
          <a:lstStyle/>
          <a:p>
            <a:pPr>
              <a:defRPr/>
            </a:pPr>
            <a:r>
              <a:rPr lang="en-US" sz="5400" b="1" dirty="0">
                <a:ln w="12700">
                  <a:solidFill>
                    <a:schemeClr val="tx2">
                      <a:satMod val="155000"/>
                    </a:schemeClr>
                  </a:solidFill>
                  <a:prstDash val="solid"/>
                </a:ln>
                <a:solidFill>
                  <a:srgbClr val="FF0915"/>
                </a:solidFill>
                <a:effectLst>
                  <a:outerShdw blurRad="41275" dist="20320" dir="1800000" algn="tl" rotWithShape="0">
                    <a:srgbClr val="000000">
                      <a:alpha val="40000"/>
                    </a:srgbClr>
                  </a:outerShdw>
                </a:effectLst>
              </a:rPr>
              <a:t>Approach through 2012</a:t>
            </a:r>
          </a:p>
        </p:txBody>
      </p:sp>
    </p:spTree>
    <p:extLst>
      <p:ext uri="{BB962C8B-B14F-4D97-AF65-F5344CB8AC3E}">
        <p14:creationId xmlns:p14="http://schemas.microsoft.com/office/powerpoint/2010/main" val="2787966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smtClean="0"/>
              <a:t>An Assessment of NASA’s Earth Science Programs</a:t>
            </a:r>
          </a:p>
        </p:txBody>
      </p:sp>
      <p:sp>
        <p:nvSpPr>
          <p:cNvPr id="3075" name="Rectangle 3"/>
          <p:cNvSpPr>
            <a:spLocks noGrp="1" noChangeArrowheads="1"/>
          </p:cNvSpPr>
          <p:nvPr>
            <p:ph type="subTitle" idx="1"/>
          </p:nvPr>
        </p:nvSpPr>
        <p:spPr/>
        <p:txBody>
          <a:bodyPr/>
          <a:lstStyle/>
          <a:p>
            <a:pPr eaLnBrk="1" hangingPunct="1">
              <a:lnSpc>
                <a:spcPct val="90000"/>
              </a:lnSpc>
            </a:pPr>
            <a:endParaRPr lang="en-US" sz="2000" smtClean="0"/>
          </a:p>
          <a:p>
            <a:pPr eaLnBrk="1" hangingPunct="1">
              <a:lnSpc>
                <a:spcPct val="90000"/>
              </a:lnSpc>
            </a:pPr>
            <a:r>
              <a:rPr lang="en-US" sz="2000" smtClean="0"/>
              <a:t>Dennis Hartmann, Committee Chair</a:t>
            </a:r>
          </a:p>
          <a:p>
            <a:pPr eaLnBrk="1" hangingPunct="1">
              <a:lnSpc>
                <a:spcPct val="90000"/>
              </a:lnSpc>
            </a:pPr>
            <a:r>
              <a:rPr lang="en-US" sz="2000" smtClean="0"/>
              <a:t>University of Washington</a:t>
            </a:r>
          </a:p>
          <a:p>
            <a:pPr eaLnBrk="1" hangingPunct="1">
              <a:lnSpc>
                <a:spcPct val="90000"/>
              </a:lnSpc>
            </a:pPr>
            <a:endParaRPr lang="en-US" sz="2000" smtClean="0"/>
          </a:p>
          <a:p>
            <a:pPr eaLnBrk="1" hangingPunct="1">
              <a:lnSpc>
                <a:spcPct val="90000"/>
              </a:lnSpc>
            </a:pPr>
            <a:r>
              <a:rPr lang="en-US" sz="2000" smtClean="0"/>
              <a:t>Art Charo, Study Director</a:t>
            </a:r>
          </a:p>
          <a:p>
            <a:pPr eaLnBrk="1" hangingPunct="1">
              <a:lnSpc>
                <a:spcPct val="90000"/>
              </a:lnSpc>
            </a:pPr>
            <a:r>
              <a:rPr lang="en-US" sz="2000" smtClean="0"/>
              <a:t>Lewis Groswald, Research Associate</a:t>
            </a:r>
          </a:p>
          <a:p>
            <a:pPr eaLnBrk="1" hangingPunct="1">
              <a:lnSpc>
                <a:spcPct val="90000"/>
              </a:lnSpc>
            </a:pPr>
            <a:r>
              <a:rPr lang="en-US" sz="2000" smtClean="0"/>
              <a:t>National Research Council-Space Studies Board</a:t>
            </a:r>
          </a:p>
        </p:txBody>
      </p:sp>
      <p:sp>
        <p:nvSpPr>
          <p:cNvPr id="4" name="TextBox 3"/>
          <p:cNvSpPr txBox="1"/>
          <p:nvPr/>
        </p:nvSpPr>
        <p:spPr>
          <a:xfrm>
            <a:off x="979652" y="179608"/>
            <a:ext cx="7335085" cy="584775"/>
          </a:xfrm>
          <a:prstGeom prst="rect">
            <a:avLst/>
          </a:prstGeom>
          <a:noFill/>
        </p:spPr>
        <p:txBody>
          <a:bodyPr wrap="none" rtlCol="0">
            <a:spAutoFit/>
          </a:bodyPr>
          <a:lstStyle/>
          <a:p>
            <a:pPr eaLnBrk="1" hangingPunct="1"/>
            <a:r>
              <a:rPr lang="en-US" sz="3200" dirty="0" smtClean="0">
                <a:solidFill>
                  <a:srgbClr val="000000"/>
                </a:solidFill>
                <a:latin typeface="Arial"/>
                <a:ea typeface="ＭＳ Ｐゴシック" charset="-128"/>
              </a:rPr>
              <a:t>Earth Decadal Survey Mid-Term Report</a:t>
            </a:r>
            <a:endParaRPr lang="en-US" sz="3200" dirty="0">
              <a:solidFill>
                <a:srgbClr val="000000"/>
              </a:solidFill>
              <a:latin typeface="Arial"/>
              <a:ea typeface="ＭＳ Ｐゴシック" charset="-128"/>
            </a:endParaRPr>
          </a:p>
        </p:txBody>
      </p:sp>
      <p:sp>
        <p:nvSpPr>
          <p:cNvPr id="2" name="TextBox 1"/>
          <p:cNvSpPr txBox="1"/>
          <p:nvPr/>
        </p:nvSpPr>
        <p:spPr>
          <a:xfrm>
            <a:off x="29538" y="6424185"/>
            <a:ext cx="2181031" cy="400110"/>
          </a:xfrm>
          <a:prstGeom prst="rect">
            <a:avLst/>
          </a:prstGeom>
          <a:noFill/>
        </p:spPr>
        <p:txBody>
          <a:bodyPr wrap="none" rtlCol="0">
            <a:spAutoFit/>
          </a:bodyPr>
          <a:lstStyle/>
          <a:p>
            <a:r>
              <a:rPr lang="en-US" dirty="0" smtClean="0">
                <a:solidFill>
                  <a:srgbClr val="FF0000"/>
                </a:solidFill>
                <a:effectLst>
                  <a:outerShdw blurRad="50800" dist="38100" dir="2700000" algn="tl" rotWithShape="0">
                    <a:srgbClr val="000000">
                      <a:alpha val="43000"/>
                    </a:srgbClr>
                  </a:outerShdw>
                </a:effectLst>
              </a:rPr>
              <a:t>Released in 2012</a:t>
            </a:r>
            <a:endParaRPr lang="en-US" dirty="0">
              <a:solidFill>
                <a:srgbClr val="FF0000"/>
              </a:solidFill>
              <a:effectLst>
                <a:outerShdw blurRad="50800" dist="38100" dir="27000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C25CAE4-C0FF-4B80-B827-B77898FD4C7D}" type="slidenum">
              <a:rPr lang="en-US" altLang="en-US">
                <a:solidFill>
                  <a:srgbClr val="000000"/>
                </a:solidFill>
              </a:rPr>
              <a:pPr>
                <a:defRPr/>
              </a:pPr>
              <a:t>12</a:t>
            </a:fld>
            <a:endParaRPr lang="en-US" altLang="en-US">
              <a:solidFill>
                <a:srgbClr val="000000"/>
              </a:solidFill>
            </a:endParaRPr>
          </a:p>
        </p:txBody>
      </p:sp>
      <p:sp>
        <p:nvSpPr>
          <p:cNvPr id="16387" name="Rectangle 2"/>
          <p:cNvSpPr>
            <a:spLocks noGrp="1" noChangeArrowheads="1"/>
          </p:cNvSpPr>
          <p:nvPr>
            <p:ph type="title"/>
          </p:nvPr>
        </p:nvSpPr>
        <p:spPr/>
        <p:txBody>
          <a:bodyPr/>
          <a:lstStyle/>
          <a:p>
            <a:pPr eaLnBrk="1" hangingPunct="1"/>
            <a:r>
              <a:rPr lang="en-US" smtClean="0"/>
              <a:t>Findings</a:t>
            </a:r>
          </a:p>
        </p:txBody>
      </p:sp>
      <p:sp>
        <p:nvSpPr>
          <p:cNvPr id="16388" name="Rectangle 3"/>
          <p:cNvSpPr>
            <a:spLocks noGrp="1" noChangeArrowheads="1"/>
          </p:cNvSpPr>
          <p:nvPr>
            <p:ph type="body" idx="1"/>
          </p:nvPr>
        </p:nvSpPr>
        <p:spPr/>
        <p:txBody>
          <a:bodyPr/>
          <a:lstStyle/>
          <a:p>
            <a:pPr eaLnBrk="1" hangingPunct="1"/>
            <a:r>
              <a:rPr lang="en-US" b="1" smtClean="0"/>
              <a:t>Finding</a:t>
            </a:r>
            <a:r>
              <a:rPr lang="en-US" smtClean="0"/>
              <a:t>: NASA responded favorably and aggressively to the decadal survey, embracing its overall recommendations for Earth observations, missions, technology investments, and priorities for the underlying science.  As a consequence, the scientific and applications communities have made significant progress over the past 5 years.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Findings (Cont’d)</a:t>
            </a:r>
          </a:p>
        </p:txBody>
      </p:sp>
      <p:sp>
        <p:nvSpPr>
          <p:cNvPr id="18435" name="Content Placeholder 2"/>
          <p:cNvSpPr>
            <a:spLocks noGrp="1"/>
          </p:cNvSpPr>
          <p:nvPr>
            <p:ph idx="1"/>
          </p:nvPr>
        </p:nvSpPr>
        <p:spPr>
          <a:xfrm>
            <a:off x="97962" y="1061343"/>
            <a:ext cx="8673190" cy="4919793"/>
          </a:xfrm>
        </p:spPr>
        <p:txBody>
          <a:bodyPr/>
          <a:lstStyle/>
          <a:p>
            <a:pPr eaLnBrk="1" hangingPunct="1">
              <a:lnSpc>
                <a:spcPct val="90000"/>
              </a:lnSpc>
              <a:spcBef>
                <a:spcPts val="600"/>
              </a:spcBef>
            </a:pPr>
            <a:r>
              <a:rPr lang="en-US" sz="2400" b="1" dirty="0" smtClean="0"/>
              <a:t>Finding: </a:t>
            </a:r>
            <a:r>
              <a:rPr lang="en-US" sz="2400" dirty="0" smtClean="0"/>
              <a:t>The suborbital program</a:t>
            </a:r>
            <a:br>
              <a:rPr lang="en-US" sz="2400" dirty="0" smtClean="0"/>
            </a:br>
            <a:r>
              <a:rPr lang="en-US" sz="2400" dirty="0" smtClean="0"/>
              <a:t>and, in particular, the </a:t>
            </a:r>
            <a:r>
              <a:rPr lang="en-US" sz="2400" b="1" dirty="0" smtClean="0"/>
              <a:t>Airborne </a:t>
            </a:r>
            <a:br>
              <a:rPr lang="en-US" sz="2400" b="1" dirty="0" smtClean="0"/>
            </a:br>
            <a:r>
              <a:rPr lang="en-US" sz="2400" b="1" dirty="0" smtClean="0"/>
              <a:t>Science Program</a:t>
            </a:r>
            <a:r>
              <a:rPr lang="en-US" sz="2400" dirty="0" smtClean="0"/>
              <a:t>, is highly </a:t>
            </a:r>
            <a:br>
              <a:rPr lang="en-US" sz="2400" dirty="0" smtClean="0"/>
            </a:br>
            <a:r>
              <a:rPr lang="en-US" sz="2400" dirty="0" smtClean="0"/>
              <a:t>synergistic with upcoming Earth </a:t>
            </a:r>
            <a:br>
              <a:rPr lang="en-US" sz="2400" dirty="0" smtClean="0"/>
            </a:br>
            <a:r>
              <a:rPr lang="en-US" sz="2400" dirty="0" smtClean="0"/>
              <a:t>science satellite missions and is </a:t>
            </a:r>
            <a:br>
              <a:rPr lang="en-US" sz="2400" dirty="0" smtClean="0"/>
            </a:br>
            <a:r>
              <a:rPr lang="en-US" sz="2400" dirty="0" smtClean="0"/>
              <a:t>being well implemented. </a:t>
            </a:r>
            <a:r>
              <a:rPr lang="en-US" sz="2400" b="1" dirty="0" smtClean="0"/>
              <a:t>NASA has </a:t>
            </a:r>
            <a:br>
              <a:rPr lang="en-US" sz="2400" b="1" dirty="0" smtClean="0"/>
            </a:br>
            <a:r>
              <a:rPr lang="en-US" sz="2400" b="1" dirty="0" smtClean="0"/>
              <a:t>fulfilled the recommendation of </a:t>
            </a:r>
            <a:br>
              <a:rPr lang="en-US" sz="2400" b="1" dirty="0" smtClean="0"/>
            </a:br>
            <a:r>
              <a:rPr lang="en-US" sz="2400" b="1" dirty="0" smtClean="0"/>
              <a:t>the decadal survey to enhance the program.</a:t>
            </a:r>
          </a:p>
          <a:p>
            <a:pPr eaLnBrk="1" hangingPunct="1">
              <a:lnSpc>
                <a:spcPct val="90000"/>
              </a:lnSpc>
              <a:spcBef>
                <a:spcPts val="600"/>
              </a:spcBef>
            </a:pPr>
            <a:endParaRPr lang="en-US" sz="2400" b="1" dirty="0" smtClean="0"/>
          </a:p>
          <a:p>
            <a:pPr eaLnBrk="1" hangingPunct="1">
              <a:lnSpc>
                <a:spcPct val="90000"/>
              </a:lnSpc>
              <a:spcBef>
                <a:spcPts val="600"/>
              </a:spcBef>
            </a:pPr>
            <a:r>
              <a:rPr lang="en-US" sz="2400" b="1" dirty="0" smtClean="0"/>
              <a:t>Finding: </a:t>
            </a:r>
            <a:r>
              <a:rPr lang="en-US" sz="2400" dirty="0" smtClean="0"/>
              <a:t>NASA has </a:t>
            </a:r>
            <a:r>
              <a:rPr lang="en-US" sz="2400" b="1" dirty="0" smtClean="0"/>
              <a:t>maintained a healthy investment in R&amp;A activities and has protected the budgets </a:t>
            </a:r>
            <a:r>
              <a:rPr lang="en-US" sz="2400" dirty="0" smtClean="0"/>
              <a:t>of both mission-specific and non-mission-specific R&amp;A programs against possible reallocation to cover cost growth in mission hardware.</a:t>
            </a:r>
            <a:r>
              <a:rPr lang="en-US" sz="2400" b="1" dirty="0" smtClean="0"/>
              <a:t> </a:t>
            </a:r>
            <a:endParaRPr lang="en-GB" sz="2400" dirty="0" smtClean="0"/>
          </a:p>
          <a:p>
            <a:pPr eaLnBrk="1" hangingPunct="1">
              <a:lnSpc>
                <a:spcPct val="90000"/>
              </a:lnSpc>
              <a:spcBef>
                <a:spcPts val="600"/>
              </a:spcBef>
            </a:pPr>
            <a:endParaRPr lang="en-US" sz="2400" dirty="0" smtClean="0"/>
          </a:p>
        </p:txBody>
      </p:sp>
      <p:sp>
        <p:nvSpPr>
          <p:cNvPr id="4" name="Slide Number Placeholder 3"/>
          <p:cNvSpPr>
            <a:spLocks noGrp="1"/>
          </p:cNvSpPr>
          <p:nvPr>
            <p:ph type="sldNum" sz="quarter" idx="12"/>
          </p:nvPr>
        </p:nvSpPr>
        <p:spPr/>
        <p:txBody>
          <a:bodyPr/>
          <a:lstStyle/>
          <a:p>
            <a:pPr>
              <a:defRPr/>
            </a:pPr>
            <a:fld id="{841C2033-6A25-4AE5-88B3-1CA25734C25D}" type="slidenum">
              <a:rPr lang="en-US" altLang="en-US">
                <a:solidFill>
                  <a:srgbClr val="000000"/>
                </a:solidFill>
              </a:rPr>
              <a:pPr>
                <a:defRPr/>
              </a:pPr>
              <a:t>13</a:t>
            </a:fld>
            <a:endParaRPr lang="en-US" altLang="en-US" dirty="0">
              <a:solidFill>
                <a:srgbClr val="000000"/>
              </a:solidFill>
            </a:endParaRPr>
          </a:p>
        </p:txBody>
      </p:sp>
      <p:graphicFrame>
        <p:nvGraphicFramePr>
          <p:cNvPr id="5" name="Chart 4"/>
          <p:cNvGraphicFramePr/>
          <p:nvPr>
            <p:extLst>
              <p:ext uri="{D42A27DB-BD31-4B8C-83A1-F6EECF244321}">
                <p14:modId xmlns:p14="http://schemas.microsoft.com/office/powerpoint/2010/main" val="3432417324"/>
              </p:ext>
            </p:extLst>
          </p:nvPr>
        </p:nvGraphicFramePr>
        <p:xfrm>
          <a:off x="5768069" y="103378"/>
          <a:ext cx="3375931" cy="33174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63" y="123826"/>
            <a:ext cx="7992580" cy="658664"/>
          </a:xfrm>
        </p:spPr>
        <p:txBody>
          <a:bodyPr/>
          <a:lstStyle/>
          <a:p>
            <a:r>
              <a:rPr lang="en-US" dirty="0" smtClean="0"/>
              <a:t>Airborne Science Program Flight Hours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837918029"/>
              </p:ext>
            </p:extLst>
          </p:nvPr>
        </p:nvGraphicFramePr>
        <p:xfrm>
          <a:off x="0" y="798948"/>
          <a:ext cx="9144000" cy="6059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6423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Findings (Cont’d)</a:t>
            </a:r>
          </a:p>
        </p:txBody>
      </p:sp>
      <p:sp>
        <p:nvSpPr>
          <p:cNvPr id="18435" name="Content Placeholder 2"/>
          <p:cNvSpPr>
            <a:spLocks noGrp="1"/>
          </p:cNvSpPr>
          <p:nvPr>
            <p:ph idx="1"/>
          </p:nvPr>
        </p:nvSpPr>
        <p:spPr>
          <a:xfrm>
            <a:off x="324857" y="961825"/>
            <a:ext cx="8490594" cy="5372099"/>
          </a:xfrm>
        </p:spPr>
        <p:txBody>
          <a:bodyPr>
            <a:normAutofit fontScale="77500" lnSpcReduction="20000"/>
          </a:bodyPr>
          <a:lstStyle/>
          <a:p>
            <a:pPr eaLnBrk="1" hangingPunct="1">
              <a:defRPr/>
            </a:pPr>
            <a:r>
              <a:rPr lang="en-US" sz="3100" b="1" dirty="0" smtClean="0"/>
              <a:t>Finding: </a:t>
            </a:r>
            <a:r>
              <a:rPr lang="en-US" sz="3100" dirty="0" smtClean="0"/>
              <a:t>The </a:t>
            </a:r>
            <a:r>
              <a:rPr lang="en-US" sz="3100" b="1" dirty="0" smtClean="0"/>
              <a:t>Earth Venture class program </a:t>
            </a:r>
            <a:r>
              <a:rPr lang="en-US" sz="3100" dirty="0" smtClean="0"/>
              <a:t>is being well implemented by NASA and is a crucial component of fulfilling the decadal survey’s objectives.</a:t>
            </a:r>
            <a:endParaRPr lang="en-US" sz="3100" b="1" dirty="0" smtClean="0"/>
          </a:p>
          <a:p>
            <a:pPr eaLnBrk="1" hangingPunct="1">
              <a:defRPr/>
            </a:pPr>
            <a:r>
              <a:rPr lang="en-US" sz="3100" b="1" dirty="0" smtClean="0"/>
              <a:t>Finding: Alternative platforms and flight formations </a:t>
            </a:r>
            <a:r>
              <a:rPr lang="en-US" sz="3100" dirty="0" smtClean="0"/>
              <a:t>offer programmatic flexibility. In some cases, they may be employed to lower the cost of meeting science objectives and/or maturing remote sensing and </a:t>
            </a:r>
            <a:r>
              <a:rPr lang="en-US" sz="3100" i="1" dirty="0" smtClean="0"/>
              <a:t>in situ</a:t>
            </a:r>
            <a:r>
              <a:rPr lang="en-US" sz="3100" dirty="0" smtClean="0"/>
              <a:t> observing technologies.</a:t>
            </a:r>
          </a:p>
          <a:p>
            <a:pPr eaLnBrk="1" hangingPunct="1">
              <a:defRPr/>
            </a:pPr>
            <a:r>
              <a:rPr lang="en-US" sz="3100" b="1" dirty="0" smtClean="0"/>
              <a:t>Finding: </a:t>
            </a:r>
            <a:r>
              <a:rPr lang="en-US" sz="3100" dirty="0" smtClean="0"/>
              <a:t>NASA has made considerable efforts to secure </a:t>
            </a:r>
            <a:r>
              <a:rPr lang="en-US" sz="3100" b="1" dirty="0" smtClean="0"/>
              <a:t>international partnerships </a:t>
            </a:r>
            <a:r>
              <a:rPr lang="en-US" sz="3100" dirty="0" smtClean="0"/>
              <a:t>to meet its scientific goals and operational requirements.</a:t>
            </a:r>
            <a:r>
              <a:rPr lang="en-US" sz="3100" b="1" dirty="0" smtClean="0"/>
              <a:t> </a:t>
            </a:r>
          </a:p>
          <a:p>
            <a:pPr eaLnBrk="1" hangingPunct="1">
              <a:defRPr/>
            </a:pPr>
            <a:r>
              <a:rPr lang="en-US" sz="3100" b="1" dirty="0" smtClean="0"/>
              <a:t>Finding: </a:t>
            </a:r>
            <a:r>
              <a:rPr lang="en-US" sz="3100" dirty="0" smtClean="0"/>
              <a:t>Aligned with the intent of the decadal survey, NASA’s </a:t>
            </a:r>
            <a:r>
              <a:rPr lang="en-US" sz="3100" b="1" dirty="0" smtClean="0"/>
              <a:t>Applied Sciences Program </a:t>
            </a:r>
            <a:r>
              <a:rPr lang="en-US" sz="3100" dirty="0" smtClean="0"/>
              <a:t>has begun to engage applied researchers and governmental (federal and state) operational users on some survey mission science definition and applications teams and conduct research to better understand the value of these applications.</a:t>
            </a:r>
            <a:endParaRPr lang="en-GB" sz="3100" dirty="0" smtClean="0"/>
          </a:p>
          <a:p>
            <a:pPr eaLnBrk="1" hangingPunct="1">
              <a:defRPr/>
            </a:pPr>
            <a:endParaRPr lang="en-GB" sz="2000" dirty="0" smtClean="0"/>
          </a:p>
          <a:p>
            <a:pPr eaLnBrk="1" hangingPunct="1">
              <a:defRPr/>
            </a:pPr>
            <a:endParaRPr lang="en-US" dirty="0" smtClean="0"/>
          </a:p>
        </p:txBody>
      </p:sp>
      <p:sp>
        <p:nvSpPr>
          <p:cNvPr id="4" name="Slide Number Placeholder 3"/>
          <p:cNvSpPr>
            <a:spLocks noGrp="1"/>
          </p:cNvSpPr>
          <p:nvPr>
            <p:ph type="sldNum" sz="quarter" idx="12"/>
          </p:nvPr>
        </p:nvSpPr>
        <p:spPr/>
        <p:txBody>
          <a:bodyPr/>
          <a:lstStyle/>
          <a:p>
            <a:pPr>
              <a:defRPr/>
            </a:pPr>
            <a:fld id="{00174EF6-18CD-43FB-B314-4ED2BDB555F8}" type="slidenum">
              <a:rPr lang="en-US" altLang="en-US">
                <a:solidFill>
                  <a:srgbClr val="000000"/>
                </a:solidFill>
              </a:rPr>
              <a:pPr>
                <a:defRPr/>
              </a:pPr>
              <a:t>15</a:t>
            </a:fld>
            <a:endParaRPr lang="en-US" alt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idx="1"/>
          </p:nvPr>
        </p:nvSpPr>
        <p:spPr>
          <a:xfrm>
            <a:off x="301817" y="2964007"/>
            <a:ext cx="8526229" cy="3262049"/>
          </a:xfrm>
        </p:spPr>
        <p:txBody>
          <a:bodyPr/>
          <a:lstStyle/>
          <a:p>
            <a:pPr>
              <a:lnSpc>
                <a:spcPct val="95000"/>
              </a:lnSpc>
            </a:pPr>
            <a:r>
              <a:rPr lang="en-US" sz="2200" b="1" dirty="0">
                <a:latin typeface="Arial" charset="0"/>
                <a:ea typeface="ヒラギノ角ゴ Pro W3" charset="0"/>
                <a:cs typeface="ヒラギノ角ゴ Pro W3" charset="0"/>
              </a:rPr>
              <a:t>Venture-Class is a Tier-I Decadal Survey recommendation</a:t>
            </a:r>
          </a:p>
          <a:p>
            <a:pPr marL="582612" lvl="1" indent="-342900" defTabSz="744538">
              <a:lnSpc>
                <a:spcPct val="95000"/>
              </a:lnSpc>
              <a:buClr>
                <a:srgbClr val="0000FF"/>
              </a:buClr>
              <a:buSzPct val="80000"/>
              <a:buFont typeface="Wingdings" charset="2"/>
              <a:buChar char="q"/>
            </a:pPr>
            <a:r>
              <a:rPr lang="en-US" sz="2200" dirty="0">
                <a:latin typeface="Arial" charset="0"/>
                <a:ea typeface="ヒラギノ角ゴ Pro W3" charset="0"/>
                <a:cs typeface="ヒラギノ角ゴ Pro W3" charset="0"/>
              </a:rPr>
              <a:t>Science-driven, PI-led, competitively selected, cost- and schedule-constrained, regularly solicited, orbital and suborbital</a:t>
            </a:r>
          </a:p>
          <a:p>
            <a:pPr marL="582612" lvl="1" indent="-342900" defTabSz="744538">
              <a:lnSpc>
                <a:spcPct val="95000"/>
              </a:lnSpc>
              <a:buClr>
                <a:srgbClr val="0000FF"/>
              </a:buClr>
              <a:buSzPct val="80000"/>
              <a:buFont typeface="Wingdings" charset="2"/>
              <a:buChar char="q"/>
            </a:pPr>
            <a:r>
              <a:rPr lang="en-US" sz="2200" dirty="0">
                <a:latin typeface="Arial" charset="0"/>
                <a:ea typeface="ヒラギノ角ゴ Pro W3" charset="0"/>
                <a:cs typeface="ヒラギノ角ゴ Pro W3" charset="0"/>
              </a:rPr>
              <a:t>Venture-class investigations may complement the systematic missions identified in the Decadal Survey, or may directly address science objectives from those missions</a:t>
            </a:r>
          </a:p>
          <a:p>
            <a:pPr marL="509587" indent="-342900">
              <a:lnSpc>
                <a:spcPct val="95000"/>
              </a:lnSpc>
              <a:buClr>
                <a:srgbClr val="0000FF"/>
              </a:buClr>
              <a:buSzPct val="80000"/>
              <a:buFont typeface="Wingdings" charset="2"/>
              <a:buChar char="q"/>
            </a:pPr>
            <a:r>
              <a:rPr lang="en-US" sz="2200" dirty="0">
                <a:latin typeface="Arial" charset="0"/>
                <a:ea typeface="ヒラギノ角ゴ Pro W3" charset="0"/>
                <a:cs typeface="ヒラギノ角ゴ Pro W3" charset="0"/>
              </a:rPr>
              <a:t>Selected missions/instruments provide flexibility to accommodate scientific advances and new implementation approaches</a:t>
            </a:r>
          </a:p>
        </p:txBody>
      </p:sp>
      <p:pic>
        <p:nvPicPr>
          <p:cNvPr id="4" name="Picture 3"/>
          <p:cNvPicPr>
            <a:picLocks noChangeAspect="1"/>
          </p:cNvPicPr>
          <p:nvPr/>
        </p:nvPicPr>
        <p:blipFill>
          <a:blip r:embed="rId2"/>
          <a:stretch>
            <a:fillRect/>
          </a:stretch>
        </p:blipFill>
        <p:spPr>
          <a:xfrm>
            <a:off x="109775" y="2634902"/>
            <a:ext cx="8768076" cy="4111029"/>
          </a:xfrm>
          <a:prstGeom prst="rect">
            <a:avLst/>
          </a:prstGeom>
          <a:solidFill>
            <a:srgbClr val="FFFFFF"/>
          </a:solidFill>
        </p:spPr>
      </p:pic>
      <p:graphicFrame>
        <p:nvGraphicFramePr>
          <p:cNvPr id="5" name="Content Placeholder 3"/>
          <p:cNvGraphicFramePr>
            <a:graphicFrameLocks/>
          </p:cNvGraphicFramePr>
          <p:nvPr>
            <p:extLst>
              <p:ext uri="{D42A27DB-BD31-4B8C-83A1-F6EECF244321}">
                <p14:modId xmlns:p14="http://schemas.microsoft.com/office/powerpoint/2010/main" val="350865898"/>
              </p:ext>
            </p:extLst>
          </p:nvPr>
        </p:nvGraphicFramePr>
        <p:xfrm>
          <a:off x="76200" y="228600"/>
          <a:ext cx="9067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6" name="Title 1"/>
          <p:cNvSpPr>
            <a:spLocks noGrp="1"/>
          </p:cNvSpPr>
          <p:nvPr>
            <p:ph type="title"/>
          </p:nvPr>
        </p:nvSpPr>
        <p:spPr>
          <a:xfrm>
            <a:off x="149417" y="1"/>
            <a:ext cx="7943996" cy="722221"/>
          </a:xfrm>
        </p:spPr>
        <p:txBody>
          <a:bodyPr/>
          <a:lstStyle/>
          <a:p>
            <a:r>
              <a:rPr lang="en-US" dirty="0" smtClean="0">
                <a:latin typeface="Arial" charset="0"/>
                <a:ea typeface="ヒラギノ角ゴ Pro W3" charset="0"/>
                <a:cs typeface="ヒラギノ角ゴ Pro W3" charset="0"/>
              </a:rPr>
              <a:t>Earth Science Division’s Venture Program </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877627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1"/>
          <p:cNvSpPr>
            <a:spLocks noGrp="1"/>
          </p:cNvSpPr>
          <p:nvPr>
            <p:ph type="title"/>
          </p:nvPr>
        </p:nvSpPr>
        <p:spPr>
          <a:xfrm>
            <a:off x="52914" y="0"/>
            <a:ext cx="8399913" cy="754099"/>
          </a:xfrm>
        </p:spPr>
        <p:txBody>
          <a:bodyPr/>
          <a:lstStyle/>
          <a:p>
            <a:r>
              <a:rPr lang="en-US" sz="3200" dirty="0" smtClean="0">
                <a:latin typeface="Arial" charset="0"/>
                <a:ea typeface="ヒラギノ角ゴ Pro W3" charset="0"/>
                <a:cs typeface="ヒラギノ角ゴ Pro W3" charset="0"/>
              </a:rPr>
              <a:t>Things change in ten years</a:t>
            </a:r>
            <a:endParaRPr lang="en-US" sz="3200" dirty="0">
              <a:latin typeface="Arial" charset="0"/>
              <a:ea typeface="ヒラギノ角ゴ Pro W3" charset="0"/>
              <a:cs typeface="ヒラギノ角ゴ Pro W3" charset="0"/>
            </a:endParaRPr>
          </a:p>
        </p:txBody>
      </p:sp>
      <p:pic>
        <p:nvPicPr>
          <p:cNvPr id="70661" name="Picture 6" descr="dec_surv_title.jpg"/>
          <p:cNvPicPr>
            <a:picLocks noChangeAspect="1"/>
          </p:cNvPicPr>
          <p:nvPr/>
        </p:nvPicPr>
        <p:blipFill>
          <a:blip r:embed="rId3"/>
          <a:srcRect/>
          <a:stretch>
            <a:fillRect/>
          </a:stretch>
        </p:blipFill>
        <p:spPr bwMode="auto">
          <a:xfrm>
            <a:off x="111125" y="1214719"/>
            <a:ext cx="2508757" cy="3274979"/>
          </a:xfrm>
          <a:prstGeom prst="rect">
            <a:avLst/>
          </a:prstGeom>
          <a:noFill/>
          <a:ln w="9525">
            <a:noFill/>
            <a:miter lim="800000"/>
            <a:headEnd/>
            <a:tailEnd/>
          </a:ln>
          <a:effectLst>
            <a:outerShdw blurRad="50800" dist="38100" dir="2700000">
              <a:srgbClr val="000000">
                <a:alpha val="43000"/>
              </a:srgbClr>
            </a:outerShdw>
          </a:effectLst>
        </p:spPr>
      </p:pic>
      <p:sp>
        <p:nvSpPr>
          <p:cNvPr id="8195" name="TextBox 7"/>
          <p:cNvSpPr txBox="1">
            <a:spLocks noChangeArrowheads="1"/>
          </p:cNvSpPr>
          <p:nvPr/>
        </p:nvSpPr>
        <p:spPr bwMode="auto">
          <a:xfrm>
            <a:off x="87313" y="811776"/>
            <a:ext cx="2518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defRPr/>
            </a:pPr>
            <a:r>
              <a:rPr lang="en-US" sz="1800" cap="small" dirty="0" smtClean="0"/>
              <a:t>2007 Decadal Survey</a:t>
            </a:r>
          </a:p>
        </p:txBody>
      </p:sp>
      <p:sp>
        <p:nvSpPr>
          <p:cNvPr id="12292" name="TextBox 11"/>
          <p:cNvSpPr txBox="1">
            <a:spLocks noChangeArrowheads="1"/>
          </p:cNvSpPr>
          <p:nvPr/>
        </p:nvSpPr>
        <p:spPr bwMode="auto">
          <a:xfrm>
            <a:off x="144167" y="4608687"/>
            <a:ext cx="21137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marL="0" indent="0" algn="ctr" eaLnBrk="1" hangingPunct="1"/>
            <a:r>
              <a:rPr lang="en-US" sz="1600" dirty="0" smtClean="0">
                <a:solidFill>
                  <a:srgbClr val="000000"/>
                </a:solidFill>
                <a:latin typeface="Arial Narrow"/>
                <a:cs typeface="Arial Narrow"/>
              </a:rPr>
              <a:t>Initial NRC Guidance</a:t>
            </a:r>
            <a:endParaRPr lang="en-US" sz="1600" dirty="0">
              <a:solidFill>
                <a:srgbClr val="000000"/>
              </a:solidFill>
              <a:latin typeface="Arial Narrow"/>
              <a:cs typeface="Arial Narrow"/>
            </a:endParaRPr>
          </a:p>
        </p:txBody>
      </p:sp>
      <p:pic>
        <p:nvPicPr>
          <p:cNvPr id="70659" name="Picture 3" descr="Climate_Architecture_Final-cover.jpg"/>
          <p:cNvPicPr>
            <a:picLocks noChangeAspect="1"/>
          </p:cNvPicPr>
          <p:nvPr/>
        </p:nvPicPr>
        <p:blipFill>
          <a:blip r:embed="rId4"/>
          <a:srcRect/>
          <a:stretch>
            <a:fillRect/>
          </a:stretch>
        </p:blipFill>
        <p:spPr bwMode="auto">
          <a:xfrm>
            <a:off x="2243066" y="1976043"/>
            <a:ext cx="2498871" cy="3236668"/>
          </a:xfrm>
          <a:prstGeom prst="rect">
            <a:avLst/>
          </a:prstGeom>
          <a:noFill/>
          <a:ln w="9525">
            <a:noFill/>
            <a:miter lim="800000"/>
            <a:headEnd/>
            <a:tailEnd/>
          </a:ln>
          <a:effectLst>
            <a:outerShdw blurRad="50800" dist="38100" dir="2700000">
              <a:srgbClr val="000000">
                <a:alpha val="43000"/>
              </a:srgbClr>
            </a:outerShdw>
          </a:effectLst>
        </p:spPr>
      </p:pic>
      <p:sp>
        <p:nvSpPr>
          <p:cNvPr id="8203" name="Rectangle 4"/>
          <p:cNvSpPr>
            <a:spLocks noChangeArrowheads="1"/>
          </p:cNvSpPr>
          <p:nvPr/>
        </p:nvSpPr>
        <p:spPr bwMode="auto">
          <a:xfrm>
            <a:off x="2601504" y="1407777"/>
            <a:ext cx="25908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defRPr/>
            </a:pPr>
            <a:r>
              <a:rPr lang="en-US" sz="1800" cap="small" dirty="0"/>
              <a:t>2010 NASA Response to Climate Plan</a:t>
            </a:r>
          </a:p>
        </p:txBody>
      </p:sp>
      <p:pic>
        <p:nvPicPr>
          <p:cNvPr id="2" name="Picture 1" descr="NASA DS Midterm Cover.pdf"/>
          <p:cNvPicPr>
            <a:picLocks noChangeAspect="1"/>
          </p:cNvPicPr>
          <p:nvPr/>
        </p:nvPicPr>
        <p:blipFill rotWithShape="1">
          <a:blip r:embed="rId5">
            <a:extLst>
              <a:ext uri="{28A0092B-C50C-407E-A947-70E740481C1C}">
                <a14:useLocalDpi xmlns:a14="http://schemas.microsoft.com/office/drawing/2010/main" val="0"/>
              </a:ext>
            </a:extLst>
          </a:blip>
          <a:srcRect l="853" t="462" r="567" b="490"/>
          <a:stretch/>
        </p:blipFill>
        <p:spPr bwMode="auto">
          <a:xfrm>
            <a:off x="4181886" y="2574346"/>
            <a:ext cx="2485276" cy="3231725"/>
          </a:xfrm>
          <a:prstGeom prst="rect">
            <a:avLst/>
          </a:prstGeom>
          <a:effectLst>
            <a:outerShdw blurRad="50800" dist="38100" dir="2700000" algn="tl" rotWithShape="0">
              <a:prstClr val="black">
                <a:alpha val="40000"/>
              </a:prstClr>
            </a:outerShdw>
          </a:effectLst>
        </p:spPr>
      </p:pic>
      <p:sp>
        <p:nvSpPr>
          <p:cNvPr id="8200" name="TextBox 7"/>
          <p:cNvSpPr txBox="1">
            <a:spLocks noChangeArrowheads="1"/>
          </p:cNvSpPr>
          <p:nvPr/>
        </p:nvSpPr>
        <p:spPr bwMode="auto">
          <a:xfrm>
            <a:off x="4804848" y="1983491"/>
            <a:ext cx="2289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l" eaLnBrk="1" hangingPunct="1">
              <a:defRPr/>
            </a:pPr>
            <a:r>
              <a:rPr lang="en-US" sz="1800" cap="small" dirty="0" smtClean="0"/>
              <a:t>2012 NRC Midterm Report</a:t>
            </a:r>
          </a:p>
        </p:txBody>
      </p:sp>
      <p:sp>
        <p:nvSpPr>
          <p:cNvPr id="15" name="TextBox 11"/>
          <p:cNvSpPr txBox="1">
            <a:spLocks noChangeArrowheads="1"/>
          </p:cNvSpPr>
          <p:nvPr/>
        </p:nvSpPr>
        <p:spPr bwMode="auto">
          <a:xfrm>
            <a:off x="2285090" y="5222884"/>
            <a:ext cx="1910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marL="0" indent="0" algn="ctr" eaLnBrk="1" hangingPunct="1"/>
            <a:r>
              <a:rPr lang="en-US" sz="1600" dirty="0" smtClean="0">
                <a:solidFill>
                  <a:srgbClr val="000000"/>
                </a:solidFill>
                <a:latin typeface="Arial Narrow"/>
                <a:cs typeface="Arial Narrow"/>
              </a:rPr>
              <a:t>Updated based on Administration Priorities</a:t>
            </a:r>
            <a:endParaRPr lang="en-US" sz="1600" dirty="0">
              <a:solidFill>
                <a:srgbClr val="000000"/>
              </a:solidFill>
              <a:latin typeface="Arial Narrow"/>
              <a:cs typeface="Arial Narrow"/>
            </a:endParaRPr>
          </a:p>
        </p:txBody>
      </p:sp>
      <p:sp>
        <p:nvSpPr>
          <p:cNvPr id="16" name="TextBox 11"/>
          <p:cNvSpPr txBox="1">
            <a:spLocks noChangeArrowheads="1"/>
          </p:cNvSpPr>
          <p:nvPr/>
        </p:nvSpPr>
        <p:spPr bwMode="auto">
          <a:xfrm>
            <a:off x="4220747" y="5837083"/>
            <a:ext cx="1744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marL="0" indent="0" algn="ctr" eaLnBrk="1" hangingPunct="1"/>
            <a:r>
              <a:rPr lang="en-US" sz="1600" dirty="0" smtClean="0">
                <a:solidFill>
                  <a:srgbClr val="000000"/>
                </a:solidFill>
                <a:latin typeface="Arial Narrow"/>
                <a:cs typeface="Arial Narrow"/>
              </a:rPr>
              <a:t>Updated with awareness of new environment</a:t>
            </a:r>
            <a:endParaRPr lang="en-US" sz="1600" dirty="0">
              <a:solidFill>
                <a:srgbClr val="000000"/>
              </a:solidFill>
              <a:latin typeface="Arial Narrow"/>
              <a:cs typeface="Arial Narrow"/>
            </a:endParaRPr>
          </a:p>
        </p:txBody>
      </p:sp>
      <p:sp>
        <p:nvSpPr>
          <p:cNvPr id="3" name="Rectangle 2"/>
          <p:cNvSpPr/>
          <p:nvPr/>
        </p:nvSpPr>
        <p:spPr bwMode="auto">
          <a:xfrm>
            <a:off x="5952740" y="3271068"/>
            <a:ext cx="2437545" cy="328388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defRPr/>
            </a:pPr>
            <a:r>
              <a:rPr lang="en-US" sz="2800" b="1" cap="small" dirty="0" smtClean="0">
                <a:solidFill>
                  <a:srgbClr val="0000FF"/>
                </a:solidFill>
              </a:rPr>
              <a:t>2017 </a:t>
            </a:r>
            <a:r>
              <a:rPr lang="en-US" sz="2800" b="1" cap="small" dirty="0">
                <a:solidFill>
                  <a:srgbClr val="0000FF"/>
                </a:solidFill>
              </a:rPr>
              <a:t>Decadal Survey</a:t>
            </a:r>
          </a:p>
        </p:txBody>
      </p:sp>
    </p:spTree>
    <p:extLst>
      <p:ext uri="{BB962C8B-B14F-4D97-AF65-F5344CB8AC3E}">
        <p14:creationId xmlns:p14="http://schemas.microsoft.com/office/powerpoint/2010/main" val="19211214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04" y="12828"/>
            <a:ext cx="8223506" cy="697147"/>
          </a:xfrm>
        </p:spPr>
        <p:txBody>
          <a:bodyPr/>
          <a:lstStyle/>
          <a:p>
            <a:r>
              <a:rPr lang="en-US" dirty="0" smtClean="0"/>
              <a:t>What to expect (hope for) the next Decadal Survey?</a:t>
            </a:r>
            <a:endParaRPr lang="en-US" dirty="0"/>
          </a:p>
        </p:txBody>
      </p:sp>
      <p:sp>
        <p:nvSpPr>
          <p:cNvPr id="3" name="Content Placeholder 2"/>
          <p:cNvSpPr>
            <a:spLocks noGrp="1"/>
          </p:cNvSpPr>
          <p:nvPr>
            <p:ph idx="1"/>
          </p:nvPr>
        </p:nvSpPr>
        <p:spPr>
          <a:xfrm>
            <a:off x="256585" y="949250"/>
            <a:ext cx="8552454" cy="5316614"/>
          </a:xfrm>
        </p:spPr>
        <p:txBody>
          <a:bodyPr/>
          <a:lstStyle/>
          <a:p>
            <a:pPr marL="0" indent="0">
              <a:buClr>
                <a:srgbClr val="660066"/>
              </a:buClr>
              <a:buSzPct val="80000"/>
            </a:pPr>
            <a:r>
              <a:rPr lang="en-US" sz="2400" b="1" dirty="0" smtClean="0"/>
              <a:t>Expect (similar to 1</a:t>
            </a:r>
            <a:r>
              <a:rPr lang="en-US" sz="2400" b="1" baseline="30000" dirty="0" smtClean="0"/>
              <a:t>st</a:t>
            </a:r>
            <a:r>
              <a:rPr lang="en-US" sz="2400" b="1" dirty="0" smtClean="0"/>
              <a:t> Decadal Survey):</a:t>
            </a:r>
          </a:p>
          <a:p>
            <a:pPr marL="342900" indent="-342900">
              <a:buClr>
                <a:srgbClr val="660066"/>
              </a:buClr>
              <a:buSzPct val="80000"/>
              <a:buFont typeface="Wingdings" charset="2"/>
              <a:buChar char=""/>
            </a:pPr>
            <a:r>
              <a:rPr lang="en-US" sz="2400" dirty="0" smtClean="0"/>
              <a:t>Comprehensive scope, including observations, research, modeling, technology and applications</a:t>
            </a:r>
          </a:p>
          <a:p>
            <a:pPr marL="342900" indent="-342900">
              <a:buClr>
                <a:srgbClr val="660066"/>
              </a:buClr>
              <a:buSzPct val="80000"/>
              <a:buFont typeface="Wingdings" charset="2"/>
              <a:buChar char=""/>
            </a:pPr>
            <a:r>
              <a:rPr lang="en-US" sz="2400" dirty="0" smtClean="0"/>
              <a:t>Awareness of the overall observational environment for NASA Earth Science missions</a:t>
            </a:r>
            <a:endParaRPr lang="en-US" sz="2400" dirty="0"/>
          </a:p>
          <a:p>
            <a:pPr marL="342900" indent="-342900">
              <a:buClr>
                <a:srgbClr val="660066"/>
              </a:buClr>
              <a:buSzPct val="80000"/>
              <a:buFont typeface="Wingdings" charset="2"/>
              <a:buChar char=""/>
            </a:pPr>
            <a:endParaRPr lang="en-US" sz="2400" dirty="0" smtClean="0"/>
          </a:p>
          <a:p>
            <a:pPr marL="0" indent="0">
              <a:buClr>
                <a:srgbClr val="660066"/>
              </a:buClr>
              <a:buSzPct val="80000"/>
            </a:pPr>
            <a:r>
              <a:rPr lang="en-US" sz="2400" b="1" dirty="0" smtClean="0"/>
              <a:t>Hope For (improvements on 1</a:t>
            </a:r>
            <a:r>
              <a:rPr lang="en-US" sz="2400" b="1" baseline="30000" dirty="0" smtClean="0"/>
              <a:t>st</a:t>
            </a:r>
            <a:r>
              <a:rPr lang="en-US" sz="2400" b="1" dirty="0" smtClean="0"/>
              <a:t> Decadal Survey):</a:t>
            </a:r>
            <a:endParaRPr lang="en-US" sz="2400" b="1" dirty="0"/>
          </a:p>
          <a:p>
            <a:pPr marL="342900" indent="-342900">
              <a:buClr>
                <a:srgbClr val="660066"/>
              </a:buClr>
              <a:buSzPct val="80000"/>
              <a:buFont typeface="Wingdings" charset="2"/>
              <a:buChar char=""/>
            </a:pPr>
            <a:r>
              <a:rPr lang="en-US" sz="2400" dirty="0" smtClean="0"/>
              <a:t>Enhanced focus on cost credibility in mission and in overall budget projections</a:t>
            </a:r>
          </a:p>
          <a:p>
            <a:pPr marL="342900" indent="-342900">
              <a:buClr>
                <a:srgbClr val="660066"/>
              </a:buClr>
              <a:buSzPct val="80000"/>
              <a:buFont typeface="Wingdings" charset="2"/>
              <a:buChar char=""/>
            </a:pPr>
            <a:r>
              <a:rPr lang="en-US" sz="2400" dirty="0" smtClean="0"/>
              <a:t>More focus on measurement and integrated science investigation objectives and less focus on a specific suite of specific missions</a:t>
            </a:r>
            <a:endParaRPr lang="en-US" sz="2400" dirty="0"/>
          </a:p>
        </p:txBody>
      </p:sp>
    </p:spTree>
    <p:extLst>
      <p:ext uri="{BB962C8B-B14F-4D97-AF65-F5344CB8AC3E}">
        <p14:creationId xmlns:p14="http://schemas.microsoft.com/office/powerpoint/2010/main" val="1733266307"/>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arth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3"/>
          <p:cNvSpPr txBox="1">
            <a:spLocks noChangeArrowheads="1"/>
          </p:cNvSpPr>
          <p:nvPr/>
        </p:nvSpPr>
        <p:spPr bwMode="auto">
          <a:xfrm>
            <a:off x="14690" y="15321"/>
            <a:ext cx="5752809" cy="11187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a:lstStyle>
          <a:p>
            <a:r>
              <a:rPr lang="en-US" sz="2800" dirty="0" smtClean="0">
                <a:latin typeface="Arial Narrow"/>
                <a:cs typeface="Arial Narrow"/>
              </a:rPr>
              <a:t>NASA Earth Science Missions</a:t>
            </a:r>
            <a:endParaRPr lang="en-US" sz="2800" dirty="0">
              <a:latin typeface="Arial Narrow"/>
              <a:cs typeface="Arial Narrow"/>
            </a:endParaRPr>
          </a:p>
          <a:p>
            <a:r>
              <a:rPr lang="en-US" sz="2800" dirty="0" smtClean="0">
                <a:latin typeface="Arial Narrow"/>
                <a:cs typeface="Arial Narrow"/>
              </a:rPr>
              <a:t>Operating &amp; Planned through 2021</a:t>
            </a:r>
            <a:endParaRPr lang="en-US" sz="2800" dirty="0">
              <a:latin typeface="Arial Narrow"/>
              <a:cs typeface="Arial Narrow"/>
            </a:endParaRPr>
          </a:p>
        </p:txBody>
      </p:sp>
      <p:grpSp>
        <p:nvGrpSpPr>
          <p:cNvPr id="4" name="Group 3"/>
          <p:cNvGrpSpPr/>
          <p:nvPr/>
        </p:nvGrpSpPr>
        <p:grpSpPr>
          <a:xfrm>
            <a:off x="89804" y="2308983"/>
            <a:ext cx="2103986" cy="1808703"/>
            <a:chOff x="89804" y="2308983"/>
            <a:chExt cx="2103986" cy="1808703"/>
          </a:xfrm>
        </p:grpSpPr>
        <p:pic>
          <p:nvPicPr>
            <p:cNvPr id="19" name="Picture 5" descr="Landsat 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836" y="2450270"/>
              <a:ext cx="1337568" cy="53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Landsat 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053" y="3517070"/>
              <a:ext cx="146913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1"/>
            <p:cNvSpPr txBox="1">
              <a:spLocks noChangeArrowheads="1"/>
            </p:cNvSpPr>
            <p:nvPr/>
          </p:nvSpPr>
          <p:spPr bwMode="auto">
            <a:xfrm>
              <a:off x="252517" y="2893874"/>
              <a:ext cx="1752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200" dirty="0" smtClean="0">
                  <a:solidFill>
                    <a:srgbClr val="FFFFFF"/>
                  </a:solidFill>
                  <a:ea typeface="ＭＳ Ｐゴシック" charset="0"/>
                  <a:cs typeface="ＭＳ Ｐゴシック" charset="0"/>
                </a:rPr>
                <a:t>Sustainable Land Imaging Satellites </a:t>
              </a:r>
              <a:r>
                <a:rPr lang="en-US" sz="1200" dirty="0">
                  <a:solidFill>
                    <a:srgbClr val="FFFFFF"/>
                  </a:solidFill>
                  <a:ea typeface="ＭＳ Ｐゴシック" charset="0"/>
                  <a:cs typeface="ＭＳ Ｐゴシック" charset="0"/>
                </a:rPr>
                <a:t>to be defined</a:t>
              </a:r>
            </a:p>
            <a:p>
              <a:pPr eaLnBrk="1" hangingPunct="1"/>
              <a:endParaRPr lang="en-US" sz="1000" dirty="0">
                <a:solidFill>
                  <a:srgbClr val="FFFFFF"/>
                </a:solidFill>
                <a:ea typeface="ＭＳ Ｐゴシック" charset="0"/>
                <a:cs typeface="ＭＳ Ｐゴシック" charset="0"/>
              </a:endParaRPr>
            </a:p>
          </p:txBody>
        </p:sp>
        <p:sp>
          <p:nvSpPr>
            <p:cNvPr id="2" name="Rounded Rectangle 1"/>
            <p:cNvSpPr/>
            <p:nvPr/>
          </p:nvSpPr>
          <p:spPr bwMode="auto">
            <a:xfrm>
              <a:off x="89804" y="2308983"/>
              <a:ext cx="2103986" cy="1808703"/>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3" name="Group 2"/>
          <p:cNvGrpSpPr/>
          <p:nvPr/>
        </p:nvGrpSpPr>
        <p:grpSpPr>
          <a:xfrm>
            <a:off x="4681098" y="0"/>
            <a:ext cx="2103986" cy="1180147"/>
            <a:chOff x="4463005" y="0"/>
            <a:chExt cx="2103986" cy="1180147"/>
          </a:xfrm>
        </p:grpSpPr>
        <p:pic>
          <p:nvPicPr>
            <p:cNvPr id="10" name="Picture 5" descr="Landsat 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1729" y="49952"/>
              <a:ext cx="1337568" cy="53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1"/>
            <p:cNvSpPr txBox="1">
              <a:spLocks noChangeArrowheads="1"/>
            </p:cNvSpPr>
            <p:nvPr/>
          </p:nvSpPr>
          <p:spPr bwMode="auto">
            <a:xfrm>
              <a:off x="4587239" y="519212"/>
              <a:ext cx="1853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3300">
                  <a:solidFill>
                    <a:schemeClr val="tx1"/>
                  </a:solidFill>
                  <a:latin typeface="Arial" charset="0"/>
                  <a:ea typeface="ヒラギノ角ゴ Pro W3" charset="0"/>
                  <a:cs typeface="ヒラギノ角ゴ Pro W3" charset="0"/>
                </a:defRPr>
              </a:lvl1pPr>
              <a:lvl2pPr marL="742950" indent="-285750" defTabSz="457200" eaLnBrk="0" hangingPunct="0">
                <a:defRPr sz="3300">
                  <a:solidFill>
                    <a:schemeClr val="tx1"/>
                  </a:solidFill>
                  <a:latin typeface="Arial" charset="0"/>
                  <a:ea typeface="ヒラギノ角ゴ Pro W3" charset="0"/>
                  <a:cs typeface="ヒラギノ角ゴ Pro W3" charset="0"/>
                </a:defRPr>
              </a:lvl2pPr>
              <a:lvl3pPr marL="1143000" indent="-228600" defTabSz="457200" eaLnBrk="0" hangingPunct="0">
                <a:defRPr sz="3300">
                  <a:solidFill>
                    <a:schemeClr val="tx1"/>
                  </a:solidFill>
                  <a:latin typeface="Arial" charset="0"/>
                  <a:ea typeface="ヒラギノ角ゴ Pro W3" charset="0"/>
                  <a:cs typeface="ヒラギノ角ゴ Pro W3" charset="0"/>
                </a:defRPr>
              </a:lvl3pPr>
              <a:lvl4pPr marL="1600200" indent="-228600" defTabSz="457200" eaLnBrk="0" hangingPunct="0">
                <a:defRPr sz="3300">
                  <a:solidFill>
                    <a:schemeClr val="tx1"/>
                  </a:solidFill>
                  <a:latin typeface="Arial" charset="0"/>
                  <a:ea typeface="ヒラギノ角ゴ Pro W3" charset="0"/>
                  <a:cs typeface="ヒラギノ角ゴ Pro W3" charset="0"/>
                </a:defRPr>
              </a:lvl4pPr>
              <a:lvl5pPr marL="2057400" indent="-228600" defTabSz="4572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200" dirty="0" smtClean="0">
                  <a:solidFill>
                    <a:srgbClr val="FFFFFF"/>
                  </a:solidFill>
                  <a:ea typeface="ＭＳ Ｐゴシック" charset="0"/>
                  <a:cs typeface="ＭＳ Ｐゴシック" charset="0"/>
                </a:rPr>
                <a:t>Ozone, Radiation Budget, Solar Irradiance to be defined</a:t>
              </a:r>
              <a:endParaRPr lang="en-US" sz="1000" dirty="0">
                <a:solidFill>
                  <a:srgbClr val="FFFFFF"/>
                </a:solidFill>
                <a:ea typeface="ＭＳ Ｐゴシック" charset="0"/>
                <a:cs typeface="ＭＳ Ｐゴシック" charset="0"/>
              </a:endParaRPr>
            </a:p>
          </p:txBody>
        </p:sp>
        <p:sp>
          <p:nvSpPr>
            <p:cNvPr id="15" name="Rounded Rectangle 14"/>
            <p:cNvSpPr/>
            <p:nvPr/>
          </p:nvSpPr>
          <p:spPr bwMode="auto">
            <a:xfrm>
              <a:off x="4463005" y="0"/>
              <a:ext cx="2103986" cy="1180147"/>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25394982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C34A138-F59C-4473-8174-B8C2C94DFF25}" type="slidenum">
              <a:rPr lang="en-US" smtClean="0"/>
              <a:pPr>
                <a:defRPr/>
              </a:pPr>
              <a:t>2</a:t>
            </a:fld>
            <a:endParaRPr lang="en-US" dirty="0"/>
          </a:p>
        </p:txBody>
      </p:sp>
      <p:sp>
        <p:nvSpPr>
          <p:cNvPr id="3" name="Rectangle 2"/>
          <p:cNvSpPr/>
          <p:nvPr/>
        </p:nvSpPr>
        <p:spPr>
          <a:xfrm>
            <a:off x="685800" y="756075"/>
            <a:ext cx="8001000" cy="5139870"/>
          </a:xfrm>
          <a:prstGeom prst="rect">
            <a:avLst/>
          </a:prstGeom>
        </p:spPr>
        <p:txBody>
          <a:bodyPr wrap="square">
            <a:spAutoFit/>
          </a:bodyPr>
          <a:lstStyle/>
          <a:p>
            <a:r>
              <a:rPr lang="en-US" sz="1100" b="1" u="sng" dirty="0"/>
              <a:t>Thursday, May 8</a:t>
            </a:r>
            <a:endParaRPr lang="en-US" sz="1100" dirty="0"/>
          </a:p>
          <a:p>
            <a:pPr marL="747713" indent="-747713"/>
            <a:r>
              <a:rPr lang="en-US" sz="1100" dirty="0"/>
              <a:t>8:30AM	</a:t>
            </a:r>
            <a:r>
              <a:rPr lang="en-US" sz="1100" b="1" dirty="0"/>
              <a:t>Project Talks (</a:t>
            </a:r>
            <a:r>
              <a:rPr lang="en-US" sz="1100" b="1" i="1" dirty="0"/>
              <a:t>12 minutes each plus 3 minutes for questions</a:t>
            </a:r>
            <a:r>
              <a:rPr lang="en-US" sz="1100" b="1" dirty="0"/>
              <a:t>)</a:t>
            </a:r>
            <a:endParaRPr lang="en-US" sz="1100" dirty="0"/>
          </a:p>
          <a:p>
            <a:pPr marL="747713" indent="-747713"/>
            <a:r>
              <a:rPr lang="en-US" sz="1100" dirty="0"/>
              <a:t>Global Population Dynamics and Climate Change: Comparing Species-level Impacts on Two Contrasting Large Mammals</a:t>
            </a:r>
          </a:p>
          <a:p>
            <a:pPr marL="747713" indent="-747713"/>
            <a:r>
              <a:rPr lang="en-US" sz="1100" i="1" dirty="0" err="1"/>
              <a:t>Farshid</a:t>
            </a:r>
            <a:r>
              <a:rPr lang="en-US" sz="1100" i="1" dirty="0"/>
              <a:t> </a:t>
            </a:r>
            <a:r>
              <a:rPr lang="en-US" sz="1100" i="1" dirty="0" err="1"/>
              <a:t>Ahrestani</a:t>
            </a:r>
            <a:r>
              <a:rPr lang="en-US" sz="1100" i="1" dirty="0"/>
              <a:t>/University of Montana</a:t>
            </a:r>
            <a:endParaRPr lang="en-US" sz="1100" dirty="0"/>
          </a:p>
          <a:p>
            <a:pPr marL="747713" indent="-747713"/>
            <a:r>
              <a:rPr lang="en-US" sz="1100" dirty="0"/>
              <a:t> </a:t>
            </a:r>
            <a:r>
              <a:rPr lang="en-US" sz="1100" dirty="0" smtClean="0"/>
              <a:t>Genetic </a:t>
            </a:r>
            <a:r>
              <a:rPr lang="en-US" sz="1100" dirty="0"/>
              <a:t>Programming for Ocean Microbial Ecology and Biodiversity</a:t>
            </a:r>
          </a:p>
          <a:p>
            <a:pPr marL="747713" indent="-747713"/>
            <a:r>
              <a:rPr lang="en-US" sz="1100" i="1" dirty="0"/>
              <a:t>		John </a:t>
            </a:r>
            <a:r>
              <a:rPr lang="en-US" sz="1100" i="1" dirty="0" err="1"/>
              <a:t>Moisan</a:t>
            </a:r>
            <a:r>
              <a:rPr lang="en-US" sz="1100" i="1" dirty="0"/>
              <a:t>/NASA Wallops Flight </a:t>
            </a:r>
            <a:r>
              <a:rPr lang="en-US" sz="1100" i="1" dirty="0" smtClean="0"/>
              <a:t>Facility</a:t>
            </a:r>
            <a:endParaRPr lang="en-US" sz="1100" dirty="0"/>
          </a:p>
          <a:p>
            <a:pPr marL="747713" indent="-747713"/>
            <a:r>
              <a:rPr lang="en-US" sz="1100" dirty="0"/>
              <a:t>Assembly and Evolution of the Amazonian Biota and its Environment: An Integrated Approach</a:t>
            </a:r>
          </a:p>
          <a:p>
            <a:pPr marL="747713" indent="-747713"/>
            <a:r>
              <a:rPr lang="en-US" sz="1100" dirty="0"/>
              <a:t>	</a:t>
            </a:r>
            <a:r>
              <a:rPr lang="en-US" sz="1100" i="1" dirty="0"/>
              <a:t>Kyle McDonald/City University of New </a:t>
            </a:r>
            <a:r>
              <a:rPr lang="en-US" sz="1100" i="1" dirty="0" smtClean="0"/>
              <a:t>York</a:t>
            </a:r>
            <a:endParaRPr lang="en-US" sz="1100" dirty="0"/>
          </a:p>
          <a:p>
            <a:pPr marL="747713" indent="-747713"/>
            <a:r>
              <a:rPr lang="en-US" sz="1100" dirty="0"/>
              <a:t>Sensitivity of Coastal Zone Ecosystems to Climate Change</a:t>
            </a:r>
          </a:p>
          <a:p>
            <a:pPr marL="747713" indent="-747713"/>
            <a:r>
              <a:rPr lang="en-US" sz="1100" i="1" dirty="0"/>
              <a:t>Kyle Cavanaugh/Smithsonian Institution</a:t>
            </a:r>
            <a:endParaRPr lang="en-US" sz="1100" dirty="0"/>
          </a:p>
          <a:p>
            <a:pPr marL="747713" indent="-747713"/>
            <a:r>
              <a:rPr lang="en-US" sz="1100" dirty="0"/>
              <a:t> </a:t>
            </a:r>
          </a:p>
          <a:p>
            <a:pPr marL="747713" indent="-747713"/>
            <a:r>
              <a:rPr lang="en-US" sz="1100" dirty="0"/>
              <a:t>9:30AM	</a:t>
            </a:r>
            <a:r>
              <a:rPr lang="en-US" sz="1100" b="1" dirty="0"/>
              <a:t>Additional Questions and Discussion </a:t>
            </a:r>
            <a:endParaRPr lang="en-US" sz="1100" dirty="0"/>
          </a:p>
          <a:p>
            <a:pPr marL="747713" indent="-747713"/>
            <a:r>
              <a:rPr lang="en-US" sz="1100" dirty="0"/>
              <a:t>9:45AM	</a:t>
            </a:r>
            <a:r>
              <a:rPr lang="en-US" sz="1100" b="1" dirty="0"/>
              <a:t>Project Talks (</a:t>
            </a:r>
            <a:r>
              <a:rPr lang="en-US" sz="1100" b="1" i="1" dirty="0"/>
              <a:t>12 minutes each plus 3 minutes for questions</a:t>
            </a:r>
            <a:r>
              <a:rPr lang="en-US" sz="1100" b="1" dirty="0"/>
              <a:t>)</a:t>
            </a:r>
            <a:endParaRPr lang="en-US" sz="1100" dirty="0"/>
          </a:p>
          <a:p>
            <a:pPr marL="747713" indent="-747713"/>
            <a:r>
              <a:rPr lang="en-US" sz="1100" dirty="0"/>
              <a:t>Adding Phylogeny to GIS-enabled Species Range and Distribution Analyses</a:t>
            </a:r>
          </a:p>
          <a:p>
            <a:pPr marL="747713" indent="-747713"/>
            <a:r>
              <a:rPr lang="en-US" sz="1100" i="1" dirty="0"/>
              <a:t>Jeffery </a:t>
            </a:r>
            <a:r>
              <a:rPr lang="en-US" sz="1100" i="1" dirty="0" err="1"/>
              <a:t>Cavner</a:t>
            </a:r>
            <a:r>
              <a:rPr lang="en-US" sz="1100" i="1" dirty="0"/>
              <a:t>/University of </a:t>
            </a:r>
            <a:r>
              <a:rPr lang="en-US" sz="1100" i="1" dirty="0" smtClean="0"/>
              <a:t>Kansas</a:t>
            </a:r>
            <a:endParaRPr lang="en-US" sz="1100" dirty="0"/>
          </a:p>
          <a:p>
            <a:pPr marL="747713" indent="-747713"/>
            <a:r>
              <a:rPr lang="en-US" sz="1100" dirty="0"/>
              <a:t>Extending the Terrestrial Observation and Prediction System (TOPS) to the Suomi NPP Mission</a:t>
            </a:r>
          </a:p>
          <a:p>
            <a:pPr marL="747713" indent="-747713"/>
            <a:r>
              <a:rPr lang="en-US" sz="1100" i="1" dirty="0"/>
              <a:t>Jennifer </a:t>
            </a:r>
            <a:r>
              <a:rPr lang="en-US" sz="1100" i="1" dirty="0" err="1"/>
              <a:t>Dungan</a:t>
            </a:r>
            <a:r>
              <a:rPr lang="en-US" sz="1100" i="1" dirty="0"/>
              <a:t>/NASA Ames Research </a:t>
            </a:r>
            <a:r>
              <a:rPr lang="en-US" sz="1100" i="1" dirty="0" smtClean="0"/>
              <a:t>Center</a:t>
            </a:r>
            <a:endParaRPr lang="en-US" sz="1100" dirty="0"/>
          </a:p>
          <a:p>
            <a:pPr marL="747713" indent="-747713"/>
            <a:r>
              <a:rPr lang="en-US" sz="1100" dirty="0"/>
              <a:t>Essential Biodiversity Variables (EBVs) and Mission Needs</a:t>
            </a:r>
          </a:p>
          <a:p>
            <a:pPr marL="747713" indent="-747713"/>
            <a:r>
              <a:rPr lang="en-US" sz="1100" i="1" dirty="0"/>
              <a:t>Gary Geller/Jet Propulsion </a:t>
            </a:r>
            <a:r>
              <a:rPr lang="en-US" sz="1100" i="1" dirty="0" smtClean="0"/>
              <a:t>Laboratory</a:t>
            </a:r>
            <a:endParaRPr lang="en-US" sz="1100" dirty="0"/>
          </a:p>
          <a:p>
            <a:pPr marL="747713" indent="-747713"/>
            <a:r>
              <a:rPr lang="en-US" sz="1100" dirty="0"/>
              <a:t>10:30AM	</a:t>
            </a:r>
            <a:r>
              <a:rPr lang="en-US" sz="1100" b="1" dirty="0"/>
              <a:t>Additional Questions and </a:t>
            </a:r>
            <a:r>
              <a:rPr lang="en-US" sz="1100" b="1" dirty="0" smtClean="0"/>
              <a:t>Discussion</a:t>
            </a:r>
            <a:endParaRPr lang="en-US" sz="1100" dirty="0"/>
          </a:p>
          <a:p>
            <a:pPr marL="747713" indent="-747713"/>
            <a:r>
              <a:rPr lang="en-US" sz="1100" dirty="0"/>
              <a:t>10:45AM	</a:t>
            </a:r>
            <a:r>
              <a:rPr lang="en-US" sz="1100" b="1" dirty="0" smtClean="0"/>
              <a:t>Break</a:t>
            </a:r>
            <a:endParaRPr lang="en-US" sz="1100" dirty="0"/>
          </a:p>
          <a:p>
            <a:pPr marL="747713" indent="-747713"/>
            <a:r>
              <a:rPr lang="en-US" sz="1600" dirty="0"/>
              <a:t>11:05AM	</a:t>
            </a:r>
            <a:r>
              <a:rPr lang="en-US" sz="1600" b="1" dirty="0"/>
              <a:t>Special Session: Preparing for the Next Decadal Survey</a:t>
            </a:r>
            <a:endParaRPr lang="en-US" sz="1600" dirty="0"/>
          </a:p>
          <a:p>
            <a:pPr marL="747713" indent="-747713"/>
            <a:r>
              <a:rPr lang="en-US" sz="1600" b="1" dirty="0"/>
              <a:t>	</a:t>
            </a:r>
            <a:r>
              <a:rPr lang="en-US" sz="1600" dirty="0"/>
              <a:t>The Earth Science Decadal Survey: What is it, Why NASA does it, How NASA uses it—And how should your community prepare for it?</a:t>
            </a:r>
            <a:r>
              <a:rPr lang="en-US" sz="1600" b="1" dirty="0"/>
              <a:t>		</a:t>
            </a:r>
            <a:endParaRPr lang="en-US" sz="1600" dirty="0"/>
          </a:p>
          <a:p>
            <a:pPr marL="747713" indent="-747713"/>
            <a:r>
              <a:rPr lang="en-US" sz="1600" b="1" dirty="0"/>
              <a:t>	</a:t>
            </a:r>
            <a:r>
              <a:rPr lang="en-US" sz="1600" i="1" dirty="0"/>
              <a:t>Steve Volz/NASA </a:t>
            </a:r>
            <a:r>
              <a:rPr lang="en-US" sz="1600" i="1" dirty="0" smtClean="0"/>
              <a:t>ESD</a:t>
            </a:r>
            <a:endParaRPr lang="en-US" sz="1600" dirty="0"/>
          </a:p>
          <a:p>
            <a:pPr marL="747713" indent="-747713"/>
            <a:r>
              <a:rPr lang="en-US" sz="1100" dirty="0"/>
              <a:t>11:35AM	</a:t>
            </a:r>
            <a:r>
              <a:rPr lang="en-US" sz="1100" b="1" dirty="0"/>
              <a:t>Questions, Comments, and Discussion</a:t>
            </a:r>
            <a:endParaRPr lang="en-US" sz="1100" dirty="0"/>
          </a:p>
          <a:p>
            <a:pPr marL="747713" indent="-747713"/>
            <a:r>
              <a:rPr lang="en-US" sz="1100" dirty="0"/>
              <a:t> </a:t>
            </a:r>
            <a:r>
              <a:rPr lang="en-US" sz="1100" dirty="0" smtClean="0"/>
              <a:t>1</a:t>
            </a:r>
            <a:r>
              <a:rPr lang="en-US" sz="1100" dirty="0"/>
              <a:t>:45PM	</a:t>
            </a:r>
            <a:r>
              <a:rPr lang="en-US" sz="1100" b="1" dirty="0"/>
              <a:t>Parallel Breakout Sessions: Preparing the Biodiversity and Ecological Forecasting Communities for the Earth Science Decadal Survey—Getting to Missions through Designation of Key </a:t>
            </a:r>
            <a:r>
              <a:rPr lang="en-US" sz="1100" b="1" dirty="0" smtClean="0"/>
              <a:t>Topics</a:t>
            </a:r>
            <a:endParaRPr lang="en-US" sz="1100" dirty="0"/>
          </a:p>
        </p:txBody>
      </p:sp>
    </p:spTree>
    <p:extLst>
      <p:ext uri="{BB962C8B-B14F-4D97-AF65-F5344CB8AC3E}">
        <p14:creationId xmlns:p14="http://schemas.microsoft.com/office/powerpoint/2010/main" val="5404504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pace Station layout.jpg"/>
          <p:cNvPicPr>
            <a:picLocks noChangeAspect="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
        <p:nvSpPr>
          <p:cNvPr id="2" name="TextBox 1"/>
          <p:cNvSpPr txBox="1"/>
          <p:nvPr/>
        </p:nvSpPr>
        <p:spPr>
          <a:xfrm rot="20511502">
            <a:off x="2318698" y="1281711"/>
            <a:ext cx="1063668" cy="469359"/>
          </a:xfrm>
          <a:prstGeom prst="rect">
            <a:avLst/>
          </a:prstGeom>
          <a:noFill/>
        </p:spPr>
        <p:txBody>
          <a:bodyPr wrap="none" rtlCol="0">
            <a:spAutoFit/>
          </a:bodyPr>
          <a:lstStyle/>
          <a:p>
            <a:r>
              <a:rPr lang="en-US" sz="2800" dirty="0" smtClean="0">
                <a:solidFill>
                  <a:srgbClr val="FFFF00"/>
                </a:solidFill>
                <a:latin typeface="Marker Felt"/>
                <a:cs typeface="Marker Felt"/>
              </a:rPr>
              <a:t>Earth</a:t>
            </a:r>
            <a:endParaRPr lang="en-US" sz="2800" dirty="0">
              <a:solidFill>
                <a:srgbClr val="FFFF00"/>
              </a:solidFill>
              <a:latin typeface="Marker Felt"/>
              <a:cs typeface="Marker Felt"/>
            </a:endParaRPr>
          </a:p>
        </p:txBody>
      </p:sp>
      <p:pic>
        <p:nvPicPr>
          <p:cNvPr id="21" name="Content Placeholder 8" descr="P1030362.JPG"/>
          <p:cNvPicPr>
            <a:picLocks noChangeAspect="1"/>
          </p:cNvPicPr>
          <p:nvPr/>
        </p:nvPicPr>
        <p:blipFill>
          <a:blip r:embed="rId4" cstate="print"/>
          <a:srcRect t="6374" b="3993"/>
          <a:stretch>
            <a:fillRect/>
          </a:stretch>
        </p:blipFill>
        <p:spPr bwMode="auto">
          <a:xfrm>
            <a:off x="7543800" y="76200"/>
            <a:ext cx="1402556" cy="1741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val="1"/>
            </a:ext>
          </a:extLst>
        </p:spPr>
      </p:pic>
      <p:pic>
        <p:nvPicPr>
          <p:cNvPr id="22" name="Picture 21" descr="HICO_HREPonJEME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756" y="4648200"/>
            <a:ext cx="1856244" cy="1320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Content Placeholder 3" descr="sage_elc4_1-1.jpg"/>
          <p:cNvPicPr>
            <a:picLocks noChangeAspect="1"/>
          </p:cNvPicPr>
          <p:nvPr/>
        </p:nvPicPr>
        <p:blipFill rotWithShape="1">
          <a:blip r:embed="rId6">
            <a:clrChange>
              <a:clrFrom>
                <a:srgbClr val="001232"/>
              </a:clrFrom>
              <a:clrTo>
                <a:srgbClr val="001232">
                  <a:alpha val="0"/>
                </a:srgbClr>
              </a:clrTo>
            </a:clrChange>
            <a:extLst>
              <a:ext uri="{28A0092B-C50C-407E-A947-70E740481C1C}">
                <a14:useLocalDpi xmlns:a14="http://schemas.microsoft.com/office/drawing/2010/main"/>
              </a:ext>
            </a:extLst>
          </a:blip>
          <a:srcRect t="56609" r="27987"/>
          <a:stretch/>
        </p:blipFill>
        <p:spPr bwMode="auto">
          <a:xfrm>
            <a:off x="716386" y="4572000"/>
            <a:ext cx="1950614" cy="1689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37926" t="12679" r="24152" b="11246"/>
          <a:stretch>
            <a:fillRect/>
          </a:stretch>
        </p:blipFill>
        <p:spPr bwMode="auto">
          <a:xfrm>
            <a:off x="685800" y="304800"/>
            <a:ext cx="1299719" cy="1628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5968" t="3492" r="11299" b="18542"/>
          <a:stretch/>
        </p:blipFill>
        <p:spPr bwMode="auto">
          <a:xfrm>
            <a:off x="5029200" y="4572000"/>
            <a:ext cx="1895727" cy="134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6" name="TextBox 5"/>
          <p:cNvSpPr txBox="1">
            <a:spLocks noChangeArrowheads="1"/>
          </p:cNvSpPr>
          <p:nvPr/>
        </p:nvSpPr>
        <p:spPr bwMode="auto">
          <a:xfrm>
            <a:off x="853493" y="6340935"/>
            <a:ext cx="1676400" cy="517065"/>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600" spc="-90" dirty="0" smtClean="0">
                <a:solidFill>
                  <a:srgbClr val="000000"/>
                </a:solidFill>
              </a:rPr>
              <a:t>SAGE III</a:t>
            </a:r>
          </a:p>
          <a:p>
            <a:pPr algn="ctr" eaLnBrk="1" hangingPunct="1">
              <a:lnSpc>
                <a:spcPct val="85000"/>
              </a:lnSpc>
            </a:pPr>
            <a:r>
              <a:rPr lang="en-US" sz="1600" spc="-90" dirty="0">
                <a:solidFill>
                  <a:srgbClr val="000000"/>
                </a:solidFill>
              </a:rPr>
              <a:t>L</a:t>
            </a:r>
            <a:r>
              <a:rPr lang="en-US" sz="1600" spc="-90" dirty="0" smtClean="0">
                <a:solidFill>
                  <a:srgbClr val="000000"/>
                </a:solidFill>
              </a:rPr>
              <a:t>aunch 2016</a:t>
            </a:r>
            <a:endParaRPr lang="en-US" sz="1600" spc="-90" dirty="0">
              <a:solidFill>
                <a:srgbClr val="000000"/>
              </a:solidFill>
            </a:endParaRPr>
          </a:p>
        </p:txBody>
      </p:sp>
      <p:sp>
        <p:nvSpPr>
          <p:cNvPr id="27" name="TextBox 5"/>
          <p:cNvSpPr txBox="1">
            <a:spLocks noChangeArrowheads="1"/>
          </p:cNvSpPr>
          <p:nvPr/>
        </p:nvSpPr>
        <p:spPr bwMode="auto">
          <a:xfrm>
            <a:off x="7536656" y="1722710"/>
            <a:ext cx="1447800" cy="517065"/>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600" spc="-90" dirty="0" smtClean="0">
                <a:solidFill>
                  <a:srgbClr val="000000"/>
                </a:solidFill>
              </a:rPr>
              <a:t>ISERV</a:t>
            </a:r>
          </a:p>
          <a:p>
            <a:pPr algn="ctr" eaLnBrk="1" hangingPunct="1">
              <a:lnSpc>
                <a:spcPct val="85000"/>
              </a:lnSpc>
            </a:pPr>
            <a:r>
              <a:rPr lang="en-US" sz="1600" spc="-90" dirty="0">
                <a:solidFill>
                  <a:srgbClr val="000000"/>
                </a:solidFill>
              </a:rPr>
              <a:t>L</a:t>
            </a:r>
            <a:r>
              <a:rPr lang="en-US" sz="1600" spc="-90" dirty="0" smtClean="0">
                <a:solidFill>
                  <a:srgbClr val="000000"/>
                </a:solidFill>
              </a:rPr>
              <a:t>aunch 2012</a:t>
            </a:r>
            <a:endParaRPr lang="en-US" sz="1600" spc="-90" dirty="0">
              <a:solidFill>
                <a:srgbClr val="000000"/>
              </a:solidFill>
            </a:endParaRPr>
          </a:p>
        </p:txBody>
      </p:sp>
      <p:sp>
        <p:nvSpPr>
          <p:cNvPr id="29" name="TextBox 5"/>
          <p:cNvSpPr txBox="1">
            <a:spLocks noChangeArrowheads="1"/>
          </p:cNvSpPr>
          <p:nvPr/>
        </p:nvSpPr>
        <p:spPr bwMode="auto">
          <a:xfrm>
            <a:off x="5257800" y="5943600"/>
            <a:ext cx="1371600" cy="517065"/>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600" spc="-90" dirty="0" smtClean="0">
                <a:solidFill>
                  <a:srgbClr val="000000"/>
                </a:solidFill>
              </a:rPr>
              <a:t>CATS</a:t>
            </a:r>
          </a:p>
          <a:p>
            <a:pPr algn="ctr" eaLnBrk="1" hangingPunct="1">
              <a:lnSpc>
                <a:spcPct val="85000"/>
              </a:lnSpc>
            </a:pPr>
            <a:r>
              <a:rPr lang="en-US" sz="1600" spc="-90" dirty="0">
                <a:solidFill>
                  <a:srgbClr val="000000"/>
                </a:solidFill>
              </a:rPr>
              <a:t>L</a:t>
            </a:r>
            <a:r>
              <a:rPr lang="en-US" sz="1600" spc="-90" dirty="0" smtClean="0">
                <a:solidFill>
                  <a:srgbClr val="000000"/>
                </a:solidFill>
              </a:rPr>
              <a:t>aunch 2014</a:t>
            </a:r>
            <a:endParaRPr lang="en-US" sz="1600" spc="-90" dirty="0">
              <a:solidFill>
                <a:srgbClr val="000000"/>
              </a:solidFill>
            </a:endParaRPr>
          </a:p>
        </p:txBody>
      </p:sp>
      <p:sp>
        <p:nvSpPr>
          <p:cNvPr id="30" name="TextBox 5"/>
          <p:cNvSpPr txBox="1">
            <a:spLocks noChangeArrowheads="1"/>
          </p:cNvSpPr>
          <p:nvPr/>
        </p:nvSpPr>
        <p:spPr bwMode="auto">
          <a:xfrm>
            <a:off x="7467600" y="5943600"/>
            <a:ext cx="1371600" cy="517065"/>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600" spc="-90" dirty="0" smtClean="0">
                <a:solidFill>
                  <a:srgbClr val="000000"/>
                </a:solidFill>
              </a:rPr>
              <a:t>HICO</a:t>
            </a:r>
          </a:p>
          <a:p>
            <a:pPr algn="ctr" eaLnBrk="1" hangingPunct="1">
              <a:lnSpc>
                <a:spcPct val="85000"/>
              </a:lnSpc>
            </a:pPr>
            <a:r>
              <a:rPr lang="en-US" sz="1600" spc="-90" dirty="0">
                <a:solidFill>
                  <a:srgbClr val="000000"/>
                </a:solidFill>
              </a:rPr>
              <a:t>L</a:t>
            </a:r>
            <a:r>
              <a:rPr lang="en-US" sz="1600" spc="-90" dirty="0" smtClean="0">
                <a:solidFill>
                  <a:srgbClr val="000000"/>
                </a:solidFill>
              </a:rPr>
              <a:t>aunch 2009</a:t>
            </a:r>
            <a:endParaRPr lang="en-US" sz="1600" spc="-90" dirty="0">
              <a:solidFill>
                <a:srgbClr val="000000"/>
              </a:solidFill>
            </a:endParaRPr>
          </a:p>
        </p:txBody>
      </p:sp>
      <p:cxnSp>
        <p:nvCxnSpPr>
          <p:cNvPr id="31" name="Straight Arrow Connector 30"/>
          <p:cNvCxnSpPr>
            <a:stCxn id="23" idx="0"/>
          </p:cNvCxnSpPr>
          <p:nvPr/>
        </p:nvCxnSpPr>
        <p:spPr>
          <a:xfrm flipV="1">
            <a:off x="1691693" y="3657600"/>
            <a:ext cx="518107" cy="9144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2" idx="0"/>
          </p:cNvCxnSpPr>
          <p:nvPr/>
        </p:nvCxnSpPr>
        <p:spPr>
          <a:xfrm flipH="1" flipV="1">
            <a:off x="6553200" y="3657600"/>
            <a:ext cx="1662678" cy="9906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5" idx="0"/>
          </p:cNvCxnSpPr>
          <p:nvPr/>
        </p:nvCxnSpPr>
        <p:spPr>
          <a:xfrm flipV="1">
            <a:off x="5977064" y="3657600"/>
            <a:ext cx="423736" cy="9144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8" idx="0"/>
          </p:cNvCxnSpPr>
          <p:nvPr/>
        </p:nvCxnSpPr>
        <p:spPr>
          <a:xfrm>
            <a:off x="1371600" y="1997535"/>
            <a:ext cx="2286000" cy="1583865"/>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1" idx="1"/>
          </p:cNvCxnSpPr>
          <p:nvPr/>
        </p:nvCxnSpPr>
        <p:spPr>
          <a:xfrm flipH="1">
            <a:off x="4572000" y="946752"/>
            <a:ext cx="2971800" cy="240604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5"/>
          <p:cNvSpPr txBox="1">
            <a:spLocks noChangeArrowheads="1"/>
          </p:cNvSpPr>
          <p:nvPr/>
        </p:nvSpPr>
        <p:spPr bwMode="auto">
          <a:xfrm>
            <a:off x="685800" y="1997535"/>
            <a:ext cx="1371600" cy="517065"/>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600" spc="-90" dirty="0" smtClean="0">
                <a:solidFill>
                  <a:srgbClr val="000000"/>
                </a:solidFill>
              </a:rPr>
              <a:t>RapidScat</a:t>
            </a:r>
          </a:p>
          <a:p>
            <a:pPr algn="ctr" eaLnBrk="1" hangingPunct="1">
              <a:lnSpc>
                <a:spcPct val="85000"/>
              </a:lnSpc>
            </a:pPr>
            <a:r>
              <a:rPr lang="en-US" sz="1600" spc="-90" dirty="0">
                <a:solidFill>
                  <a:srgbClr val="000000"/>
                </a:solidFill>
              </a:rPr>
              <a:t>L</a:t>
            </a:r>
            <a:r>
              <a:rPr lang="en-US" sz="1600" spc="-90" dirty="0" smtClean="0">
                <a:solidFill>
                  <a:srgbClr val="000000"/>
                </a:solidFill>
              </a:rPr>
              <a:t>aunch 2014</a:t>
            </a:r>
            <a:endParaRPr lang="en-US" sz="1600" spc="-90" dirty="0">
              <a:solidFill>
                <a:srgbClr val="000000"/>
              </a:solidFill>
            </a:endParaRPr>
          </a:p>
        </p:txBody>
      </p:sp>
      <p:sp>
        <p:nvSpPr>
          <p:cNvPr id="19" name="TextBox 5"/>
          <p:cNvSpPr txBox="1">
            <a:spLocks noChangeArrowheads="1"/>
          </p:cNvSpPr>
          <p:nvPr/>
        </p:nvSpPr>
        <p:spPr bwMode="auto">
          <a:xfrm>
            <a:off x="7729538" y="2527518"/>
            <a:ext cx="126206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800" dirty="0">
                <a:solidFill>
                  <a:srgbClr val="FFFF00"/>
                </a:solidFill>
                <a:cs typeface="Arial" charset="0"/>
              </a:rPr>
              <a:t>LIS (2016)</a:t>
            </a:r>
          </a:p>
        </p:txBody>
      </p:sp>
      <p:sp>
        <p:nvSpPr>
          <p:cNvPr id="20" name="Oval 8"/>
          <p:cNvSpPr>
            <a:spLocks noChangeArrowheads="1"/>
          </p:cNvSpPr>
          <p:nvPr/>
        </p:nvSpPr>
        <p:spPr bwMode="auto">
          <a:xfrm>
            <a:off x="6854825" y="3581400"/>
            <a:ext cx="765175" cy="401638"/>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200">
              <a:solidFill>
                <a:srgbClr val="FFFF00"/>
              </a:solidFill>
              <a:latin typeface="Times New Roman" charset="0"/>
            </a:endParaRPr>
          </a:p>
        </p:txBody>
      </p:sp>
      <p:cxnSp>
        <p:nvCxnSpPr>
          <p:cNvPr id="35" name="Curved Connector 13"/>
          <p:cNvCxnSpPr>
            <a:cxnSpLocks noChangeShapeType="1"/>
            <a:stCxn id="19" idx="2"/>
            <a:endCxn id="20" idx="6"/>
          </p:cNvCxnSpPr>
          <p:nvPr/>
        </p:nvCxnSpPr>
        <p:spPr bwMode="auto">
          <a:xfrm rot="5400000">
            <a:off x="7530416" y="2952065"/>
            <a:ext cx="919739" cy="740569"/>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36" name="TextBox 6"/>
          <p:cNvSpPr txBox="1">
            <a:spLocks noChangeArrowheads="1"/>
          </p:cNvSpPr>
          <p:nvPr/>
        </p:nvSpPr>
        <p:spPr bwMode="auto">
          <a:xfrm>
            <a:off x="3250895" y="5554369"/>
            <a:ext cx="1595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800" dirty="0">
                <a:solidFill>
                  <a:srgbClr val="FFFF00"/>
                </a:solidFill>
                <a:cs typeface="Arial" charset="0"/>
              </a:rPr>
              <a:t>OCO-3 </a:t>
            </a:r>
            <a:r>
              <a:rPr lang="en-US" sz="1800" dirty="0" smtClean="0">
                <a:solidFill>
                  <a:srgbClr val="FFFF00"/>
                </a:solidFill>
                <a:cs typeface="Arial" charset="0"/>
              </a:rPr>
              <a:t>(TBD)</a:t>
            </a:r>
            <a:endParaRPr lang="en-US" sz="1800" dirty="0">
              <a:solidFill>
                <a:srgbClr val="FFFF00"/>
              </a:solidFill>
              <a:cs typeface="Arial" charset="0"/>
            </a:endParaRPr>
          </a:p>
        </p:txBody>
      </p:sp>
      <p:cxnSp>
        <p:nvCxnSpPr>
          <p:cNvPr id="38" name="Curved Connector 18"/>
          <p:cNvCxnSpPr>
            <a:cxnSpLocks noChangeShapeType="1"/>
            <a:stCxn id="36" idx="0"/>
          </p:cNvCxnSpPr>
          <p:nvPr/>
        </p:nvCxnSpPr>
        <p:spPr bwMode="auto">
          <a:xfrm rot="5400000" flipH="1" flipV="1">
            <a:off x="4064223" y="3601702"/>
            <a:ext cx="1936962" cy="1968372"/>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7461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0" y="722222"/>
            <a:ext cx="9238942" cy="613577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p>
            <a:endParaRPr lang="en-US"/>
          </a:p>
        </p:txBody>
      </p:sp>
      <p:pic>
        <p:nvPicPr>
          <p:cNvPr id="43011" name="Picture 6" descr="Sentin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esa-biomas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412" y="3886200"/>
            <a:ext cx="3048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2"/>
          <p:cNvSpPr txBox="1">
            <a:spLocks noChangeArrowheads="1"/>
          </p:cNvSpPr>
          <p:nvPr/>
        </p:nvSpPr>
        <p:spPr bwMode="auto">
          <a:xfrm>
            <a:off x="1593850" y="841375"/>
            <a:ext cx="26797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800">
                <a:solidFill>
                  <a:srgbClr val="FFFF00"/>
                </a:solidFill>
              </a:rPr>
              <a:t>Sentinel 1A &amp; B</a:t>
            </a:r>
          </a:p>
          <a:p>
            <a:pPr eaLnBrk="1" hangingPunct="1"/>
            <a:r>
              <a:rPr lang="en-US" sz="2800">
                <a:solidFill>
                  <a:srgbClr val="FFFF00"/>
                </a:solidFill>
              </a:rPr>
              <a:t>2014/2015</a:t>
            </a:r>
          </a:p>
        </p:txBody>
      </p:sp>
      <p:pic>
        <p:nvPicPr>
          <p:cNvPr id="430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578" y="3048000"/>
            <a:ext cx="5533421" cy="311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7"/>
          <p:cNvSpPr txBox="1">
            <a:spLocks noChangeArrowheads="1"/>
          </p:cNvSpPr>
          <p:nvPr/>
        </p:nvSpPr>
        <p:spPr bwMode="auto">
          <a:xfrm>
            <a:off x="7620000" y="5486400"/>
            <a:ext cx="14017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800">
                <a:solidFill>
                  <a:srgbClr val="FFFF00"/>
                </a:solidFill>
              </a:rPr>
              <a:t>NI-SAR</a:t>
            </a:r>
          </a:p>
          <a:p>
            <a:pPr eaLnBrk="1" hangingPunct="1"/>
            <a:r>
              <a:rPr lang="en-US" sz="2800">
                <a:solidFill>
                  <a:srgbClr val="FFFF00"/>
                </a:solidFill>
              </a:rPr>
              <a:t>~2021</a:t>
            </a:r>
          </a:p>
        </p:txBody>
      </p:sp>
      <p:sp>
        <p:nvSpPr>
          <p:cNvPr id="43016" name="TextBox 8"/>
          <p:cNvSpPr txBox="1">
            <a:spLocks noChangeArrowheads="1"/>
          </p:cNvSpPr>
          <p:nvPr/>
        </p:nvSpPr>
        <p:spPr bwMode="auto">
          <a:xfrm>
            <a:off x="5096590" y="6019034"/>
            <a:ext cx="21240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a:solidFill>
                  <a:srgbClr val="FFFF00"/>
                </a:solidFill>
              </a:rPr>
              <a:t>L-band &amp; S-band</a:t>
            </a:r>
          </a:p>
        </p:txBody>
      </p:sp>
      <p:sp>
        <p:nvSpPr>
          <p:cNvPr id="43017" name="TextBox 9"/>
          <p:cNvSpPr txBox="1">
            <a:spLocks noChangeArrowheads="1"/>
          </p:cNvSpPr>
          <p:nvPr/>
        </p:nvSpPr>
        <p:spPr bwMode="auto">
          <a:xfrm>
            <a:off x="1597212" y="5715000"/>
            <a:ext cx="11724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800" dirty="0">
                <a:solidFill>
                  <a:srgbClr val="0000FF"/>
                </a:solidFill>
              </a:rPr>
              <a:t>BioMASS</a:t>
            </a:r>
          </a:p>
          <a:p>
            <a:pPr eaLnBrk="1" hangingPunct="1"/>
            <a:r>
              <a:rPr lang="en-US" sz="1800" dirty="0">
                <a:solidFill>
                  <a:srgbClr val="0000FF"/>
                </a:solidFill>
              </a:rPr>
              <a:t>~2020</a:t>
            </a:r>
          </a:p>
        </p:txBody>
      </p:sp>
      <p:sp>
        <p:nvSpPr>
          <p:cNvPr id="43018" name="TextBox 10"/>
          <p:cNvSpPr txBox="1">
            <a:spLocks noChangeArrowheads="1"/>
          </p:cNvSpPr>
          <p:nvPr/>
        </p:nvSpPr>
        <p:spPr bwMode="auto">
          <a:xfrm>
            <a:off x="228600" y="2743200"/>
            <a:ext cx="10255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a:solidFill>
                  <a:srgbClr val="FFFF00"/>
                </a:solidFill>
              </a:rPr>
              <a:t>C-band</a:t>
            </a:r>
          </a:p>
        </p:txBody>
      </p:sp>
      <p:sp>
        <p:nvSpPr>
          <p:cNvPr id="43019" name="TextBox 11"/>
          <p:cNvSpPr txBox="1">
            <a:spLocks noChangeArrowheads="1"/>
          </p:cNvSpPr>
          <p:nvPr/>
        </p:nvSpPr>
        <p:spPr bwMode="auto">
          <a:xfrm>
            <a:off x="682812" y="4953000"/>
            <a:ext cx="1012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a:solidFill>
                  <a:srgbClr val="0000FF"/>
                </a:solidFill>
              </a:rPr>
              <a:t>P-band</a:t>
            </a:r>
          </a:p>
        </p:txBody>
      </p:sp>
      <p:sp>
        <p:nvSpPr>
          <p:cNvPr id="43010" name="Title 3"/>
          <p:cNvSpPr>
            <a:spLocks noGrp="1"/>
          </p:cNvSpPr>
          <p:nvPr>
            <p:ph type="title"/>
          </p:nvPr>
        </p:nvSpPr>
        <p:spPr>
          <a:xfrm>
            <a:off x="0" y="1"/>
            <a:ext cx="8274823" cy="808143"/>
          </a:xfrm>
        </p:spPr>
        <p:txBody>
          <a:bodyPr/>
          <a:lstStyle/>
          <a:p>
            <a:r>
              <a:rPr lang="en-US" dirty="0">
                <a:latin typeface="Arial" charset="0"/>
                <a:ea typeface="ヒラギノ角ゴ Pro W3" charset="0"/>
                <a:cs typeface="ヒラギノ角ゴ Pro W3" charset="0"/>
              </a:rPr>
              <a:t>Upcoming SAR </a:t>
            </a:r>
            <a:r>
              <a:rPr lang="en-US" dirty="0" smtClean="0">
                <a:latin typeface="Arial" charset="0"/>
                <a:ea typeface="ヒラギノ角ゴ Pro W3" charset="0"/>
                <a:cs typeface="ヒラギノ角ゴ Pro W3" charset="0"/>
              </a:rPr>
              <a:t>missions</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752127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0" y="722222"/>
            <a:ext cx="9238942" cy="613577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p>
            <a:endParaRPr lang="en-US"/>
          </a:p>
        </p:txBody>
      </p:sp>
      <p:sp>
        <p:nvSpPr>
          <p:cNvPr id="43010" name="Title 3"/>
          <p:cNvSpPr>
            <a:spLocks noGrp="1"/>
          </p:cNvSpPr>
          <p:nvPr>
            <p:ph type="title"/>
          </p:nvPr>
        </p:nvSpPr>
        <p:spPr>
          <a:xfrm>
            <a:off x="0" y="1"/>
            <a:ext cx="8274823" cy="808143"/>
          </a:xfrm>
        </p:spPr>
        <p:txBody>
          <a:bodyPr/>
          <a:lstStyle/>
          <a:p>
            <a:r>
              <a:rPr lang="en-US" dirty="0" smtClean="0">
                <a:latin typeface="Arial" charset="0"/>
                <a:ea typeface="ヒラギノ角ゴ Pro W3" charset="0"/>
                <a:cs typeface="ヒラギノ角ゴ Pro W3" charset="0"/>
              </a:rPr>
              <a:t>Upcoming/Ongoing Land Imaging Missions</a:t>
            </a:r>
            <a:endParaRPr lang="en-US" dirty="0">
              <a:latin typeface="Arial" charset="0"/>
              <a:ea typeface="ヒラギノ角ゴ Pro W3" charset="0"/>
              <a:cs typeface="ヒラギノ角ゴ Pro W3" charset="0"/>
            </a:endParaRPr>
          </a:p>
        </p:txBody>
      </p:sp>
      <p:pic>
        <p:nvPicPr>
          <p:cNvPr id="2" name="Picture 1"/>
          <p:cNvPicPr>
            <a:picLocks noChangeAspect="1"/>
          </p:cNvPicPr>
          <p:nvPr/>
        </p:nvPicPr>
        <p:blipFill rotWithShape="1">
          <a:blip r:embed="rId2"/>
          <a:srcRect l="29134"/>
          <a:stretch/>
        </p:blipFill>
        <p:spPr>
          <a:xfrm>
            <a:off x="6196494" y="850900"/>
            <a:ext cx="2947505" cy="2339600"/>
          </a:xfrm>
          <a:prstGeom prst="rect">
            <a:avLst/>
          </a:prstGeom>
        </p:spPr>
      </p:pic>
      <p:sp>
        <p:nvSpPr>
          <p:cNvPr id="43013" name="TextBox 2"/>
          <p:cNvSpPr txBox="1">
            <a:spLocks noChangeArrowheads="1"/>
          </p:cNvSpPr>
          <p:nvPr/>
        </p:nvSpPr>
        <p:spPr bwMode="auto">
          <a:xfrm>
            <a:off x="6122551" y="751582"/>
            <a:ext cx="10495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err="1" smtClean="0">
                <a:solidFill>
                  <a:srgbClr val="FFFF00"/>
                </a:solidFill>
              </a:rPr>
              <a:t>EnMAP</a:t>
            </a:r>
            <a:endParaRPr lang="en-US" sz="2000" dirty="0" smtClean="0">
              <a:solidFill>
                <a:srgbClr val="FFFF00"/>
              </a:solidFill>
            </a:endParaRPr>
          </a:p>
          <a:p>
            <a:pPr eaLnBrk="1" hangingPunct="1"/>
            <a:r>
              <a:rPr lang="en-US" sz="2000" dirty="0" smtClean="0">
                <a:solidFill>
                  <a:srgbClr val="FFFF00"/>
                </a:solidFill>
              </a:rPr>
              <a:t>DLR </a:t>
            </a:r>
          </a:p>
          <a:p>
            <a:pPr eaLnBrk="1" hangingPunct="1"/>
            <a:r>
              <a:rPr lang="en-US" sz="2000" dirty="0" smtClean="0">
                <a:solidFill>
                  <a:srgbClr val="FFFF00"/>
                </a:solidFill>
              </a:rPr>
              <a:t>2017</a:t>
            </a:r>
            <a:endParaRPr lang="en-US" sz="2000" dirty="0">
              <a:solidFill>
                <a:srgbClr val="FFFF00"/>
              </a:solidFill>
            </a:endParaRPr>
          </a:p>
        </p:txBody>
      </p:sp>
      <p:pic>
        <p:nvPicPr>
          <p:cNvPr id="4" name="Picture 3"/>
          <p:cNvPicPr>
            <a:picLocks noChangeAspect="1"/>
          </p:cNvPicPr>
          <p:nvPr/>
        </p:nvPicPr>
        <p:blipFill>
          <a:blip r:embed="rId3"/>
          <a:stretch>
            <a:fillRect/>
          </a:stretch>
        </p:blipFill>
        <p:spPr>
          <a:xfrm>
            <a:off x="153950" y="910763"/>
            <a:ext cx="3874414" cy="2180327"/>
          </a:xfrm>
          <a:prstGeom prst="rect">
            <a:avLst/>
          </a:prstGeom>
        </p:spPr>
      </p:pic>
      <p:sp>
        <p:nvSpPr>
          <p:cNvPr id="16" name="TextBox 2"/>
          <p:cNvSpPr txBox="1">
            <a:spLocks noChangeArrowheads="1"/>
          </p:cNvSpPr>
          <p:nvPr/>
        </p:nvSpPr>
        <p:spPr bwMode="auto">
          <a:xfrm>
            <a:off x="206748" y="916809"/>
            <a:ext cx="13112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Landsat 8</a:t>
            </a:r>
          </a:p>
          <a:p>
            <a:pPr eaLnBrk="1" hangingPunct="1"/>
            <a:r>
              <a:rPr lang="en-US" sz="2000" dirty="0" smtClean="0">
                <a:solidFill>
                  <a:srgbClr val="FFFF00"/>
                </a:solidFill>
              </a:rPr>
              <a:t>2013</a:t>
            </a:r>
          </a:p>
        </p:txBody>
      </p:sp>
      <p:pic>
        <p:nvPicPr>
          <p:cNvPr id="6" name="Picture 5"/>
          <p:cNvPicPr>
            <a:picLocks noChangeAspect="1"/>
          </p:cNvPicPr>
          <p:nvPr/>
        </p:nvPicPr>
        <p:blipFill>
          <a:blip r:embed="rId4"/>
          <a:stretch>
            <a:fillRect/>
          </a:stretch>
        </p:blipFill>
        <p:spPr>
          <a:xfrm>
            <a:off x="5058855" y="3527612"/>
            <a:ext cx="3944023" cy="2957739"/>
          </a:xfrm>
          <a:prstGeom prst="rect">
            <a:avLst/>
          </a:prstGeom>
        </p:spPr>
      </p:pic>
      <p:sp>
        <p:nvSpPr>
          <p:cNvPr id="19" name="TextBox 2"/>
          <p:cNvSpPr txBox="1">
            <a:spLocks noChangeArrowheads="1"/>
          </p:cNvSpPr>
          <p:nvPr/>
        </p:nvSpPr>
        <p:spPr bwMode="auto">
          <a:xfrm>
            <a:off x="7034353" y="3365365"/>
            <a:ext cx="21096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Sentinel 2A &amp; 2B</a:t>
            </a:r>
          </a:p>
          <a:p>
            <a:pPr eaLnBrk="1" hangingPunct="1"/>
            <a:r>
              <a:rPr lang="en-US" sz="2000" dirty="0" smtClean="0">
                <a:solidFill>
                  <a:srgbClr val="FFFF00"/>
                </a:solidFill>
              </a:rPr>
              <a:t>2015 &amp; 2017</a:t>
            </a:r>
          </a:p>
        </p:txBody>
      </p:sp>
      <p:pic>
        <p:nvPicPr>
          <p:cNvPr id="7" name="Picture 6" descr="Terr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48" y="5276357"/>
            <a:ext cx="1180284" cy="764692"/>
          </a:xfrm>
          <a:prstGeom prst="rect">
            <a:avLst/>
          </a:prstGeom>
        </p:spPr>
      </p:pic>
      <p:sp>
        <p:nvSpPr>
          <p:cNvPr id="21" name="TextBox 2"/>
          <p:cNvSpPr txBox="1">
            <a:spLocks noChangeArrowheads="1"/>
          </p:cNvSpPr>
          <p:nvPr/>
        </p:nvSpPr>
        <p:spPr bwMode="auto">
          <a:xfrm>
            <a:off x="2168864" y="5255614"/>
            <a:ext cx="9467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600" dirty="0" smtClean="0">
                <a:solidFill>
                  <a:srgbClr val="FFFF00"/>
                </a:solidFill>
              </a:rPr>
              <a:t>Terra 1999</a:t>
            </a:r>
            <a:endParaRPr lang="en-US" sz="1600" dirty="0" smtClean="0">
              <a:solidFill>
                <a:srgbClr val="FFFF00"/>
              </a:solidFill>
            </a:endParaRPr>
          </a:p>
        </p:txBody>
      </p:sp>
      <p:pic>
        <p:nvPicPr>
          <p:cNvPr id="8" name="Picture 7" descr="Aqu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3842" y="5168307"/>
            <a:ext cx="1035245" cy="797803"/>
          </a:xfrm>
          <a:prstGeom prst="rect">
            <a:avLst/>
          </a:prstGeom>
        </p:spPr>
      </p:pic>
      <p:pic>
        <p:nvPicPr>
          <p:cNvPr id="9" name="Picture 8" descr="S-NP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5443" y="5667373"/>
            <a:ext cx="1019893" cy="773253"/>
          </a:xfrm>
          <a:prstGeom prst="rect">
            <a:avLst/>
          </a:prstGeom>
        </p:spPr>
      </p:pic>
      <p:pic>
        <p:nvPicPr>
          <p:cNvPr id="24" name="Picture 23" descr="S-NP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1071" y="5776549"/>
            <a:ext cx="992839" cy="752741"/>
          </a:xfrm>
          <a:prstGeom prst="rect">
            <a:avLst/>
          </a:prstGeom>
        </p:spPr>
      </p:pic>
      <p:pic>
        <p:nvPicPr>
          <p:cNvPr id="25" name="Picture 24" descr="S-NP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203027" y="5851983"/>
            <a:ext cx="992839" cy="752741"/>
          </a:xfrm>
          <a:prstGeom prst="rect">
            <a:avLst/>
          </a:prstGeom>
        </p:spPr>
      </p:pic>
      <p:sp>
        <p:nvSpPr>
          <p:cNvPr id="26" name="TextBox 2"/>
          <p:cNvSpPr txBox="1">
            <a:spLocks noChangeArrowheads="1"/>
          </p:cNvSpPr>
          <p:nvPr/>
        </p:nvSpPr>
        <p:spPr bwMode="auto">
          <a:xfrm>
            <a:off x="131833" y="5831322"/>
            <a:ext cx="113198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600" dirty="0" smtClean="0">
                <a:solidFill>
                  <a:srgbClr val="FFFF00"/>
                </a:solidFill>
              </a:rPr>
              <a:t>JPSS-1 2017</a:t>
            </a:r>
            <a:endParaRPr lang="en-US" sz="1600" dirty="0" smtClean="0">
              <a:solidFill>
                <a:srgbClr val="FFFF00"/>
              </a:solidFill>
            </a:endParaRPr>
          </a:p>
        </p:txBody>
      </p:sp>
      <p:sp>
        <p:nvSpPr>
          <p:cNvPr id="27" name="TextBox 2"/>
          <p:cNvSpPr txBox="1">
            <a:spLocks noChangeArrowheads="1"/>
          </p:cNvSpPr>
          <p:nvPr/>
        </p:nvSpPr>
        <p:spPr bwMode="auto">
          <a:xfrm>
            <a:off x="4220633" y="5316689"/>
            <a:ext cx="95622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600" dirty="0" smtClean="0">
                <a:solidFill>
                  <a:srgbClr val="FFFF00"/>
                </a:solidFill>
              </a:rPr>
              <a:t>Aqua 2002</a:t>
            </a:r>
            <a:endParaRPr lang="en-US" sz="1600" dirty="0" smtClean="0">
              <a:solidFill>
                <a:srgbClr val="FFFF00"/>
              </a:solidFill>
            </a:endParaRPr>
          </a:p>
        </p:txBody>
      </p:sp>
      <p:sp>
        <p:nvSpPr>
          <p:cNvPr id="28" name="TextBox 2"/>
          <p:cNvSpPr txBox="1">
            <a:spLocks noChangeArrowheads="1"/>
          </p:cNvSpPr>
          <p:nvPr/>
        </p:nvSpPr>
        <p:spPr bwMode="auto">
          <a:xfrm>
            <a:off x="3948233" y="6148950"/>
            <a:ext cx="10609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600" dirty="0" smtClean="0">
                <a:solidFill>
                  <a:srgbClr val="FFFF00"/>
                </a:solidFill>
              </a:rPr>
              <a:t>S-NPP 2011</a:t>
            </a:r>
          </a:p>
        </p:txBody>
      </p:sp>
      <p:sp>
        <p:nvSpPr>
          <p:cNvPr id="29" name="TextBox 2"/>
          <p:cNvSpPr txBox="1">
            <a:spLocks noChangeArrowheads="1"/>
          </p:cNvSpPr>
          <p:nvPr/>
        </p:nvSpPr>
        <p:spPr bwMode="auto">
          <a:xfrm>
            <a:off x="1422876" y="6201792"/>
            <a:ext cx="122930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600" dirty="0" smtClean="0">
                <a:solidFill>
                  <a:srgbClr val="FFFF00"/>
                </a:solidFill>
              </a:rPr>
              <a:t>JPSS-2 ~2021</a:t>
            </a:r>
            <a:endParaRPr lang="en-US" sz="1600" dirty="0" smtClean="0">
              <a:solidFill>
                <a:srgbClr val="FFFF00"/>
              </a:solidFill>
            </a:endParaRPr>
          </a:p>
        </p:txBody>
      </p:sp>
      <p:pic>
        <p:nvPicPr>
          <p:cNvPr id="33" name="Picture 32"/>
          <p:cNvPicPr>
            <a:picLocks noChangeAspect="1"/>
          </p:cNvPicPr>
          <p:nvPr/>
        </p:nvPicPr>
        <p:blipFill>
          <a:blip r:embed="rId8"/>
          <a:stretch>
            <a:fillRect/>
          </a:stretch>
        </p:blipFill>
        <p:spPr>
          <a:xfrm>
            <a:off x="242204" y="2871868"/>
            <a:ext cx="5696293" cy="2278517"/>
          </a:xfrm>
          <a:prstGeom prst="rect">
            <a:avLst/>
          </a:prstGeom>
          <a:ln>
            <a:solidFill>
              <a:srgbClr val="FFFF00"/>
            </a:solidFill>
          </a:ln>
        </p:spPr>
      </p:pic>
      <p:sp>
        <p:nvSpPr>
          <p:cNvPr id="31" name="TextBox 2"/>
          <p:cNvSpPr txBox="1">
            <a:spLocks noChangeArrowheads="1"/>
          </p:cNvSpPr>
          <p:nvPr/>
        </p:nvSpPr>
        <p:spPr bwMode="auto">
          <a:xfrm>
            <a:off x="307832" y="2929224"/>
            <a:ext cx="2167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Landsat next</a:t>
            </a:r>
          </a:p>
          <a:p>
            <a:pPr eaLnBrk="1" hangingPunct="1"/>
            <a:r>
              <a:rPr lang="en-US" sz="2000" dirty="0" smtClean="0">
                <a:solidFill>
                  <a:srgbClr val="FFFF00"/>
                </a:solidFill>
              </a:rPr>
              <a:t>2019 and beyond</a:t>
            </a:r>
          </a:p>
        </p:txBody>
      </p:sp>
      <p:pic>
        <p:nvPicPr>
          <p:cNvPr id="10" name="Picture 9" descr="EO-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8487" y="3496481"/>
            <a:ext cx="1147492" cy="1336121"/>
          </a:xfrm>
          <a:prstGeom prst="rect">
            <a:avLst/>
          </a:prstGeom>
        </p:spPr>
      </p:pic>
      <p:pic>
        <p:nvPicPr>
          <p:cNvPr id="11" name="Picture 10" descr="CYGNES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1071" y="3164215"/>
            <a:ext cx="1932608" cy="568640"/>
          </a:xfrm>
          <a:prstGeom prst="rect">
            <a:avLst/>
          </a:prstGeom>
        </p:spPr>
      </p:pic>
      <p:pic>
        <p:nvPicPr>
          <p:cNvPr id="12" name="Picture 11" descr="SAGE II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3548" y="3963754"/>
            <a:ext cx="1026772" cy="781927"/>
          </a:xfrm>
          <a:prstGeom prst="rect">
            <a:avLst/>
          </a:prstGeom>
        </p:spPr>
      </p:pic>
    </p:spTree>
    <p:extLst>
      <p:ext uri="{BB962C8B-B14F-4D97-AF65-F5344CB8AC3E}">
        <p14:creationId xmlns:p14="http://schemas.microsoft.com/office/powerpoint/2010/main" val="2393515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0" y="722222"/>
            <a:ext cx="9144000" cy="613577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p>
            <a:endParaRPr lang="en-US"/>
          </a:p>
        </p:txBody>
      </p:sp>
      <p:pic>
        <p:nvPicPr>
          <p:cNvPr id="9" name="Picture 8" descr="S-NP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266" y="496897"/>
            <a:ext cx="953373" cy="722819"/>
          </a:xfrm>
          <a:prstGeom prst="rect">
            <a:avLst/>
          </a:prstGeom>
        </p:spPr>
      </p:pic>
      <p:pic>
        <p:nvPicPr>
          <p:cNvPr id="24" name="Picture 23" descr="S-NP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77299" y="874129"/>
            <a:ext cx="928084" cy="703645"/>
          </a:xfrm>
          <a:prstGeom prst="rect">
            <a:avLst/>
          </a:prstGeom>
        </p:spPr>
      </p:pic>
      <p:pic>
        <p:nvPicPr>
          <p:cNvPr id="25" name="Picture 24" descr="S-NP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58329" y="1437015"/>
            <a:ext cx="928084" cy="703645"/>
          </a:xfrm>
          <a:prstGeom prst="rect">
            <a:avLst/>
          </a:prstGeom>
        </p:spPr>
      </p:pic>
      <p:sp>
        <p:nvSpPr>
          <p:cNvPr id="26" name="TextBox 2"/>
          <p:cNvSpPr txBox="1">
            <a:spLocks noChangeArrowheads="1"/>
          </p:cNvSpPr>
          <p:nvPr/>
        </p:nvSpPr>
        <p:spPr bwMode="auto">
          <a:xfrm>
            <a:off x="5499913" y="940576"/>
            <a:ext cx="12876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dirty="0" smtClean="0">
                <a:solidFill>
                  <a:srgbClr val="FFFF00"/>
                </a:solidFill>
              </a:rPr>
              <a:t>JPSS-1 2017</a:t>
            </a:r>
            <a:endParaRPr lang="en-US" sz="1400" dirty="0" smtClean="0">
              <a:solidFill>
                <a:srgbClr val="FFFF00"/>
              </a:solidFill>
            </a:endParaRPr>
          </a:p>
        </p:txBody>
      </p:sp>
      <p:sp>
        <p:nvSpPr>
          <p:cNvPr id="28" name="TextBox 2"/>
          <p:cNvSpPr txBox="1">
            <a:spLocks noChangeArrowheads="1"/>
          </p:cNvSpPr>
          <p:nvPr/>
        </p:nvSpPr>
        <p:spPr bwMode="auto">
          <a:xfrm>
            <a:off x="7818247" y="988810"/>
            <a:ext cx="1204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dirty="0" smtClean="0">
                <a:solidFill>
                  <a:srgbClr val="FFFF00"/>
                </a:solidFill>
              </a:rPr>
              <a:t>S-NPP 2011</a:t>
            </a:r>
          </a:p>
        </p:txBody>
      </p:sp>
      <p:sp>
        <p:nvSpPr>
          <p:cNvPr id="29" name="TextBox 2"/>
          <p:cNvSpPr txBox="1">
            <a:spLocks noChangeArrowheads="1"/>
          </p:cNvSpPr>
          <p:nvPr/>
        </p:nvSpPr>
        <p:spPr bwMode="auto">
          <a:xfrm>
            <a:off x="6573591" y="1798498"/>
            <a:ext cx="1401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dirty="0" smtClean="0">
                <a:solidFill>
                  <a:srgbClr val="FFFF00"/>
                </a:solidFill>
              </a:rPr>
              <a:t>JPSS-2 ~2021</a:t>
            </a:r>
            <a:endParaRPr lang="en-US" sz="1400" dirty="0" smtClean="0">
              <a:solidFill>
                <a:srgbClr val="FFFF00"/>
              </a:solidFill>
            </a:endParaRPr>
          </a:p>
        </p:txBody>
      </p:sp>
      <p:pic>
        <p:nvPicPr>
          <p:cNvPr id="3" name="Picture 2"/>
          <p:cNvPicPr>
            <a:picLocks noChangeAspect="1"/>
          </p:cNvPicPr>
          <p:nvPr/>
        </p:nvPicPr>
        <p:blipFill>
          <a:blip r:embed="rId3"/>
          <a:stretch>
            <a:fillRect/>
          </a:stretch>
        </p:blipFill>
        <p:spPr>
          <a:xfrm>
            <a:off x="0" y="381000"/>
            <a:ext cx="4873851" cy="3249234"/>
          </a:xfrm>
          <a:prstGeom prst="rect">
            <a:avLst/>
          </a:prstGeom>
        </p:spPr>
      </p:pic>
      <p:sp>
        <p:nvSpPr>
          <p:cNvPr id="5" name="TextBox 4"/>
          <p:cNvSpPr txBox="1"/>
          <p:nvPr/>
        </p:nvSpPr>
        <p:spPr>
          <a:xfrm>
            <a:off x="2873736" y="2385949"/>
            <a:ext cx="184666" cy="400110"/>
          </a:xfrm>
          <a:prstGeom prst="rect">
            <a:avLst/>
          </a:prstGeom>
          <a:noFill/>
        </p:spPr>
        <p:txBody>
          <a:bodyPr wrap="none" rtlCol="0">
            <a:spAutoFit/>
          </a:bodyPr>
          <a:lstStyle/>
          <a:p>
            <a:endParaRPr lang="en-US" dirty="0"/>
          </a:p>
        </p:txBody>
      </p:sp>
      <p:sp>
        <p:nvSpPr>
          <p:cNvPr id="16" name="TextBox 2"/>
          <p:cNvSpPr txBox="1">
            <a:spLocks noChangeArrowheads="1"/>
          </p:cNvSpPr>
          <p:nvPr/>
        </p:nvSpPr>
        <p:spPr bwMode="auto">
          <a:xfrm>
            <a:off x="206748" y="916809"/>
            <a:ext cx="796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Aqua</a:t>
            </a:r>
          </a:p>
          <a:p>
            <a:pPr eaLnBrk="1" hangingPunct="1"/>
            <a:r>
              <a:rPr lang="en-US" sz="2000" dirty="0" smtClean="0">
                <a:solidFill>
                  <a:srgbClr val="FFFF00"/>
                </a:solidFill>
              </a:rPr>
              <a:t>2002</a:t>
            </a:r>
          </a:p>
        </p:txBody>
      </p:sp>
      <p:pic>
        <p:nvPicPr>
          <p:cNvPr id="11" name="Picture 10"/>
          <p:cNvPicPr>
            <a:picLocks noChangeAspect="1"/>
          </p:cNvPicPr>
          <p:nvPr/>
        </p:nvPicPr>
        <p:blipFill>
          <a:blip r:embed="rId4"/>
          <a:stretch>
            <a:fillRect/>
          </a:stretch>
        </p:blipFill>
        <p:spPr>
          <a:xfrm>
            <a:off x="0" y="4258790"/>
            <a:ext cx="5696293" cy="2278517"/>
          </a:xfrm>
          <a:prstGeom prst="rect">
            <a:avLst/>
          </a:prstGeom>
        </p:spPr>
      </p:pic>
      <p:sp>
        <p:nvSpPr>
          <p:cNvPr id="30" name="TextBox 2"/>
          <p:cNvSpPr txBox="1">
            <a:spLocks noChangeArrowheads="1"/>
          </p:cNvSpPr>
          <p:nvPr/>
        </p:nvSpPr>
        <p:spPr bwMode="auto">
          <a:xfrm>
            <a:off x="115393" y="4096542"/>
            <a:ext cx="9050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PACE</a:t>
            </a:r>
          </a:p>
          <a:p>
            <a:pPr eaLnBrk="1" hangingPunct="1"/>
            <a:r>
              <a:rPr lang="en-US" sz="2000" dirty="0" smtClean="0">
                <a:solidFill>
                  <a:srgbClr val="FFFF00"/>
                </a:solidFill>
              </a:rPr>
              <a:t>~2020</a:t>
            </a:r>
          </a:p>
        </p:txBody>
      </p:sp>
      <p:pic>
        <p:nvPicPr>
          <p:cNvPr id="10" name="Picture 9"/>
          <p:cNvPicPr>
            <a:picLocks noChangeAspect="1"/>
          </p:cNvPicPr>
          <p:nvPr/>
        </p:nvPicPr>
        <p:blipFill>
          <a:blip r:embed="rId5"/>
          <a:stretch>
            <a:fillRect/>
          </a:stretch>
        </p:blipFill>
        <p:spPr>
          <a:xfrm>
            <a:off x="5085235" y="4387067"/>
            <a:ext cx="4058765" cy="2367613"/>
          </a:xfrm>
          <a:prstGeom prst="rect">
            <a:avLst/>
          </a:prstGeom>
        </p:spPr>
      </p:pic>
      <p:sp>
        <p:nvSpPr>
          <p:cNvPr id="19" name="TextBox 2"/>
          <p:cNvSpPr txBox="1">
            <a:spLocks noChangeArrowheads="1"/>
          </p:cNvSpPr>
          <p:nvPr/>
        </p:nvSpPr>
        <p:spPr bwMode="auto">
          <a:xfrm>
            <a:off x="5546167" y="4224820"/>
            <a:ext cx="1325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Sentinel 3</a:t>
            </a:r>
          </a:p>
          <a:p>
            <a:pPr eaLnBrk="1" hangingPunct="1"/>
            <a:r>
              <a:rPr lang="en-US" sz="2000" dirty="0" smtClean="0">
                <a:solidFill>
                  <a:srgbClr val="FFFF00"/>
                </a:solidFill>
              </a:rPr>
              <a:t>~2017</a:t>
            </a:r>
            <a:endParaRPr lang="en-US" sz="2000" dirty="0" smtClean="0">
              <a:solidFill>
                <a:srgbClr val="FFFF00"/>
              </a:solidFill>
            </a:endParaRPr>
          </a:p>
        </p:txBody>
      </p:sp>
      <p:pic>
        <p:nvPicPr>
          <p:cNvPr id="13" name="Picture 12"/>
          <p:cNvPicPr>
            <a:picLocks noChangeAspect="1"/>
          </p:cNvPicPr>
          <p:nvPr/>
        </p:nvPicPr>
        <p:blipFill>
          <a:blip r:embed="rId6"/>
          <a:stretch>
            <a:fillRect/>
          </a:stretch>
        </p:blipFill>
        <p:spPr>
          <a:xfrm>
            <a:off x="4032615" y="2193534"/>
            <a:ext cx="3045886" cy="2026774"/>
          </a:xfrm>
          <a:prstGeom prst="rect">
            <a:avLst/>
          </a:prstGeom>
        </p:spPr>
      </p:pic>
      <p:sp>
        <p:nvSpPr>
          <p:cNvPr id="31" name="TextBox 2"/>
          <p:cNvSpPr txBox="1">
            <a:spLocks noChangeArrowheads="1"/>
          </p:cNvSpPr>
          <p:nvPr/>
        </p:nvSpPr>
        <p:spPr bwMode="auto">
          <a:xfrm>
            <a:off x="6953348" y="2852257"/>
            <a:ext cx="16670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2000" dirty="0" smtClean="0">
                <a:solidFill>
                  <a:srgbClr val="FFFF00"/>
                </a:solidFill>
              </a:rPr>
              <a:t>HICO on ISS</a:t>
            </a:r>
          </a:p>
          <a:p>
            <a:pPr eaLnBrk="1" hangingPunct="1"/>
            <a:r>
              <a:rPr lang="en-US" sz="2000" dirty="0" smtClean="0">
                <a:solidFill>
                  <a:srgbClr val="FFFF00"/>
                </a:solidFill>
              </a:rPr>
              <a:t>2009</a:t>
            </a:r>
          </a:p>
        </p:txBody>
      </p:sp>
      <p:pic>
        <p:nvPicPr>
          <p:cNvPr id="14" name="Picture 13" descr="OST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46949">
            <a:off x="1525501" y="4395036"/>
            <a:ext cx="2041012" cy="1192920"/>
          </a:xfrm>
          <a:prstGeom prst="rect">
            <a:avLst/>
          </a:prstGeom>
        </p:spPr>
      </p:pic>
      <p:sp>
        <p:nvSpPr>
          <p:cNvPr id="43010" name="Title 3"/>
          <p:cNvSpPr>
            <a:spLocks noGrp="1"/>
          </p:cNvSpPr>
          <p:nvPr>
            <p:ph type="title"/>
          </p:nvPr>
        </p:nvSpPr>
        <p:spPr>
          <a:xfrm>
            <a:off x="0" y="1"/>
            <a:ext cx="8274823" cy="808143"/>
          </a:xfrm>
        </p:spPr>
        <p:txBody>
          <a:bodyPr/>
          <a:lstStyle/>
          <a:p>
            <a:r>
              <a:rPr lang="en-US" dirty="0" smtClean="0">
                <a:latin typeface="Arial" charset="0"/>
                <a:ea typeface="ヒラギノ角ゴ Pro W3" charset="0"/>
                <a:cs typeface="ヒラギノ角ゴ Pro W3" charset="0"/>
              </a:rPr>
              <a:t>Upcoming/Ongoing Hyperspectral/Ocean Color Missions</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74603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04" y="12828"/>
            <a:ext cx="8223506" cy="697147"/>
          </a:xfrm>
        </p:spPr>
        <p:txBody>
          <a:bodyPr/>
          <a:lstStyle/>
          <a:p>
            <a:r>
              <a:rPr lang="en-US" dirty="0" smtClean="0"/>
              <a:t>Where are we now?</a:t>
            </a:r>
            <a:endParaRPr lang="en-US" dirty="0"/>
          </a:p>
        </p:txBody>
      </p:sp>
      <p:sp>
        <p:nvSpPr>
          <p:cNvPr id="3" name="Content Placeholder 2"/>
          <p:cNvSpPr>
            <a:spLocks noGrp="1"/>
          </p:cNvSpPr>
          <p:nvPr>
            <p:ph idx="1"/>
          </p:nvPr>
        </p:nvSpPr>
        <p:spPr>
          <a:xfrm>
            <a:off x="256585" y="949250"/>
            <a:ext cx="8300480" cy="5316614"/>
          </a:xfrm>
        </p:spPr>
        <p:txBody>
          <a:bodyPr/>
          <a:lstStyle/>
          <a:p>
            <a:pPr marL="342900" indent="-342900">
              <a:lnSpc>
                <a:spcPct val="100000"/>
              </a:lnSpc>
              <a:spcBef>
                <a:spcPts val="1200"/>
              </a:spcBef>
              <a:buClr>
                <a:srgbClr val="660066"/>
              </a:buClr>
              <a:buSzPct val="80000"/>
              <a:buFont typeface="Wingdings" charset="2"/>
              <a:buChar char=""/>
            </a:pPr>
            <a:r>
              <a:rPr lang="en-US" sz="2400" dirty="0" smtClean="0"/>
              <a:t>NASA agrees on a statement of work (SOW) with the NRC of the NAS</a:t>
            </a:r>
          </a:p>
          <a:p>
            <a:pPr marL="696913" lvl="1" indent="-342900">
              <a:lnSpc>
                <a:spcPct val="100000"/>
              </a:lnSpc>
              <a:spcBef>
                <a:spcPts val="1200"/>
              </a:spcBef>
              <a:buClr>
                <a:srgbClr val="660066"/>
              </a:buClr>
              <a:buSzPct val="80000"/>
              <a:buFont typeface="Wingdings" charset="2"/>
              <a:buChar char="§"/>
            </a:pPr>
            <a:r>
              <a:rPr lang="en-US" sz="2400" dirty="0" smtClean="0"/>
              <a:t>Still working on the SOW, expecting to finish it in the next few months</a:t>
            </a:r>
          </a:p>
          <a:p>
            <a:pPr marL="342900" indent="-342900">
              <a:lnSpc>
                <a:spcPct val="100000"/>
              </a:lnSpc>
              <a:spcBef>
                <a:spcPts val="1200"/>
              </a:spcBef>
              <a:buClr>
                <a:srgbClr val="660066"/>
              </a:buClr>
              <a:buSzPct val="80000"/>
              <a:buFont typeface="Wingdings" charset="2"/>
              <a:buChar char=""/>
            </a:pPr>
            <a:r>
              <a:rPr lang="en-US" sz="2400" dirty="0" smtClean="0"/>
              <a:t>Notional schedule from here out is:</a:t>
            </a:r>
          </a:p>
          <a:p>
            <a:pPr marL="696913" lvl="1" indent="-342900">
              <a:lnSpc>
                <a:spcPct val="100000"/>
              </a:lnSpc>
              <a:spcBef>
                <a:spcPts val="1200"/>
              </a:spcBef>
              <a:buClr>
                <a:srgbClr val="660066"/>
              </a:buClr>
              <a:buSzPct val="80000"/>
              <a:buFont typeface="Wingdings" charset="2"/>
              <a:buChar char="§"/>
            </a:pPr>
            <a:r>
              <a:rPr lang="en-US" sz="2400" dirty="0" smtClean="0"/>
              <a:t>Initial announcement ~late 2014</a:t>
            </a:r>
          </a:p>
          <a:p>
            <a:pPr marL="696913" lvl="1" indent="-342900">
              <a:lnSpc>
                <a:spcPct val="100000"/>
              </a:lnSpc>
              <a:spcBef>
                <a:spcPts val="1200"/>
              </a:spcBef>
              <a:buClr>
                <a:srgbClr val="660066"/>
              </a:buClr>
              <a:buSzPct val="80000"/>
              <a:buFont typeface="Wingdings" charset="2"/>
              <a:buChar char="§"/>
            </a:pPr>
            <a:r>
              <a:rPr lang="en-US" sz="2400" dirty="0" smtClean="0"/>
              <a:t>Discussions, interactions with </a:t>
            </a:r>
            <a:br>
              <a:rPr lang="en-US" sz="2400" dirty="0" smtClean="0"/>
            </a:br>
            <a:r>
              <a:rPr lang="en-US" sz="2400" dirty="0" smtClean="0"/>
              <a:t>community, 2015</a:t>
            </a:r>
          </a:p>
          <a:p>
            <a:pPr marL="696913" lvl="1" indent="-342900">
              <a:lnSpc>
                <a:spcPct val="100000"/>
              </a:lnSpc>
              <a:spcBef>
                <a:spcPts val="1200"/>
              </a:spcBef>
              <a:buClr>
                <a:srgbClr val="660066"/>
              </a:buClr>
              <a:buSzPct val="80000"/>
              <a:buFont typeface="Wingdings" charset="2"/>
              <a:buChar char="§"/>
            </a:pPr>
            <a:r>
              <a:rPr lang="en-US" sz="2400" dirty="0" smtClean="0"/>
              <a:t>Report writing, 2016</a:t>
            </a:r>
          </a:p>
          <a:p>
            <a:pPr marL="350838" lvl="1" indent="-342900">
              <a:lnSpc>
                <a:spcPct val="100000"/>
              </a:lnSpc>
              <a:spcBef>
                <a:spcPts val="1200"/>
              </a:spcBef>
              <a:buClr>
                <a:srgbClr val="660066"/>
              </a:buClr>
              <a:buSzPct val="80000"/>
              <a:buFont typeface="Wingdings" charset="2"/>
              <a:buChar char=""/>
            </a:pPr>
            <a:r>
              <a:rPr lang="en-US" sz="2400" dirty="0" smtClean="0"/>
              <a:t>Report to NASA, January 2017</a:t>
            </a:r>
          </a:p>
          <a:p>
            <a:pPr marL="696913" lvl="1" indent="-342900">
              <a:lnSpc>
                <a:spcPct val="100000"/>
              </a:lnSpc>
              <a:spcBef>
                <a:spcPts val="1200"/>
              </a:spcBef>
              <a:buClr>
                <a:srgbClr val="660066"/>
              </a:buClr>
              <a:buSzPct val="80000"/>
              <a:buFont typeface="Wingdings" charset="2"/>
              <a:buChar char=""/>
            </a:pPr>
            <a:endParaRPr lang="en-US" sz="2400" dirty="0" smtClean="0"/>
          </a:p>
        </p:txBody>
      </p:sp>
      <p:sp>
        <p:nvSpPr>
          <p:cNvPr id="5" name="TextBox 4"/>
          <p:cNvSpPr txBox="1"/>
          <p:nvPr/>
        </p:nvSpPr>
        <p:spPr>
          <a:xfrm>
            <a:off x="5914254" y="2963188"/>
            <a:ext cx="3130320" cy="1938992"/>
          </a:xfrm>
          <a:prstGeom prst="rect">
            <a:avLst/>
          </a:prstGeom>
          <a:noFill/>
        </p:spPr>
        <p:txBody>
          <a:bodyPr wrap="square" rtlCol="0">
            <a:spAutoFit/>
          </a:bodyPr>
          <a:lstStyle/>
          <a:p>
            <a:r>
              <a:rPr lang="en-US" dirty="0" smtClean="0"/>
              <a:t>Spend this time developing consensus on critical observations</a:t>
            </a:r>
          </a:p>
          <a:p>
            <a:r>
              <a:rPr lang="en-US" dirty="0" smtClean="0"/>
              <a:t>Time phased would be most useful, looking to next 15 years</a:t>
            </a:r>
            <a:endParaRPr lang="en-US" dirty="0"/>
          </a:p>
        </p:txBody>
      </p:sp>
      <p:sp>
        <p:nvSpPr>
          <p:cNvPr id="6" name="Right Brace 5"/>
          <p:cNvSpPr/>
          <p:nvPr/>
        </p:nvSpPr>
        <p:spPr bwMode="auto">
          <a:xfrm>
            <a:off x="5388257" y="3291300"/>
            <a:ext cx="538825" cy="1282768"/>
          </a:xfrm>
          <a:prstGeom prst="rightBrace">
            <a:avLst>
              <a:gd name="adj1" fmla="val 41663"/>
              <a:gd name="adj2" fmla="val 51000"/>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69256016"/>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0" y="793981"/>
            <a:ext cx="9144000" cy="606402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 name="Rectangle 2"/>
          <p:cNvSpPr/>
          <p:nvPr/>
        </p:nvSpPr>
        <p:spPr bwMode="auto">
          <a:xfrm>
            <a:off x="7334638" y="142538"/>
            <a:ext cx="1632799" cy="82930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8" name="Picture 9" descr="NASA Meatball.png"/>
          <p:cNvPicPr>
            <a:picLocks noChangeAspect="1"/>
          </p:cNvPicPr>
          <p:nvPr/>
        </p:nvPicPr>
        <p:blipFill>
          <a:blip r:embed="rId3" cstate="print"/>
          <a:srcRect/>
          <a:stretch>
            <a:fillRect/>
          </a:stretch>
        </p:blipFill>
        <p:spPr bwMode="auto">
          <a:xfrm>
            <a:off x="8113977" y="29428"/>
            <a:ext cx="982662" cy="835025"/>
          </a:xfrm>
          <a:prstGeom prst="rect">
            <a:avLst/>
          </a:prstGeom>
          <a:noFill/>
          <a:ln w="9525">
            <a:noFill/>
            <a:miter lim="800000"/>
            <a:headEnd/>
            <a:tailEnd/>
          </a:ln>
        </p:spPr>
      </p:pic>
      <p:pic>
        <p:nvPicPr>
          <p:cNvPr id="9" name="Picture 8" descr=" land_shallow_topo_21600.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23807"/>
            <a:ext cx="9144000" cy="5033161"/>
          </a:xfrm>
          <a:prstGeom prst="rect">
            <a:avLst/>
          </a:prstGeom>
        </p:spPr>
      </p:pic>
      <p:sp>
        <p:nvSpPr>
          <p:cNvPr id="5" name="Title 4"/>
          <p:cNvSpPr>
            <a:spLocks noGrp="1"/>
          </p:cNvSpPr>
          <p:nvPr>
            <p:ph type="title"/>
          </p:nvPr>
        </p:nvSpPr>
        <p:spPr>
          <a:xfrm>
            <a:off x="542903" y="729323"/>
            <a:ext cx="8142287" cy="854075"/>
          </a:xfrm>
        </p:spPr>
        <p:txBody>
          <a:bodyPr/>
          <a:lstStyle/>
          <a:p>
            <a:pPr algn="ctr"/>
            <a:r>
              <a:rPr lang="en-US" dirty="0" smtClean="0"/>
              <a:t>Questions?</a:t>
            </a:r>
            <a:endParaRPr lang="en-US" dirty="0"/>
          </a:p>
        </p:txBody>
      </p:sp>
    </p:spTree>
    <p:extLst>
      <p:ext uri="{BB962C8B-B14F-4D97-AF65-F5344CB8AC3E}">
        <p14:creationId xmlns:p14="http://schemas.microsoft.com/office/powerpoint/2010/main" val="858360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7"/>
          <p:cNvSpPr>
            <a:spLocks noGrp="1"/>
          </p:cNvSpPr>
          <p:nvPr>
            <p:ph type="title"/>
          </p:nvPr>
        </p:nvSpPr>
        <p:spPr>
          <a:xfrm>
            <a:off x="113249" y="0"/>
            <a:ext cx="7789528" cy="854075"/>
          </a:xfrm>
        </p:spPr>
        <p:txBody>
          <a:bodyPr/>
          <a:lstStyle/>
          <a:p>
            <a:r>
              <a:rPr lang="en-US" sz="3200" dirty="0" smtClean="0">
                <a:latin typeface="Arial" charset="0"/>
                <a:ea typeface="ヒラギノ角ゴ Pro W3" charset="0"/>
                <a:cs typeface="ヒラギノ角ゴ Pro W3" charset="0"/>
              </a:rPr>
              <a:t>What does the near future look like?</a:t>
            </a:r>
            <a:endParaRPr lang="en-US" sz="3200" dirty="0">
              <a:latin typeface="Arial" charset="0"/>
              <a:ea typeface="ヒラギノ角ゴ Pro W3" charset="0"/>
              <a:cs typeface="ヒラギノ角ゴ Pro W3" charset="0"/>
            </a:endParaRPr>
          </a:p>
        </p:txBody>
      </p:sp>
      <p:sp>
        <p:nvSpPr>
          <p:cNvPr id="19" name="Content Placeholder 18"/>
          <p:cNvSpPr>
            <a:spLocks noGrp="1"/>
          </p:cNvSpPr>
          <p:nvPr>
            <p:ph sz="half" idx="1"/>
          </p:nvPr>
        </p:nvSpPr>
        <p:spPr>
          <a:xfrm>
            <a:off x="457199" y="937753"/>
            <a:ext cx="5354421" cy="5122863"/>
          </a:xfrm>
        </p:spPr>
        <p:txBody>
          <a:bodyPr/>
          <a:lstStyle/>
          <a:p>
            <a:pPr>
              <a:defRPr/>
            </a:pPr>
            <a:r>
              <a:rPr lang="en-US" sz="3200" dirty="0" smtClean="0">
                <a:solidFill>
                  <a:schemeClr val="bg1">
                    <a:lumMod val="65000"/>
                  </a:schemeClr>
                </a:solidFill>
              </a:rPr>
              <a:t>SMAP</a:t>
            </a:r>
          </a:p>
          <a:p>
            <a:pPr>
              <a:defRPr/>
            </a:pPr>
            <a:r>
              <a:rPr lang="en-US" sz="3200" dirty="0" smtClean="0">
                <a:solidFill>
                  <a:schemeClr val="bg1">
                    <a:lumMod val="65000"/>
                  </a:schemeClr>
                </a:solidFill>
              </a:rPr>
              <a:t>ICESat-2</a:t>
            </a:r>
          </a:p>
          <a:p>
            <a:pPr>
              <a:defRPr/>
            </a:pPr>
            <a:r>
              <a:rPr lang="en-US" sz="3200" dirty="0" smtClean="0">
                <a:solidFill>
                  <a:schemeClr val="bg1">
                    <a:lumMod val="65000"/>
                  </a:schemeClr>
                </a:solidFill>
              </a:rPr>
              <a:t>OCO-2</a:t>
            </a:r>
          </a:p>
          <a:p>
            <a:pPr>
              <a:defRPr/>
            </a:pPr>
            <a:r>
              <a:rPr lang="en-US" sz="3200" dirty="0" smtClean="0">
                <a:solidFill>
                  <a:schemeClr val="bg1">
                    <a:lumMod val="65000"/>
                  </a:schemeClr>
                </a:solidFill>
              </a:rPr>
              <a:t>SAGE III</a:t>
            </a:r>
          </a:p>
          <a:p>
            <a:pPr>
              <a:defRPr/>
            </a:pPr>
            <a:r>
              <a:rPr lang="en-US" sz="3200" dirty="0" smtClean="0">
                <a:solidFill>
                  <a:schemeClr val="bg1">
                    <a:lumMod val="65000"/>
                  </a:schemeClr>
                </a:solidFill>
              </a:rPr>
              <a:t>CYGNSS</a:t>
            </a:r>
          </a:p>
          <a:p>
            <a:pPr>
              <a:defRPr/>
            </a:pPr>
            <a:r>
              <a:rPr lang="en-US" sz="3200" dirty="0" smtClean="0">
                <a:solidFill>
                  <a:schemeClr val="bg1">
                    <a:lumMod val="65000"/>
                  </a:schemeClr>
                </a:solidFill>
              </a:rPr>
              <a:t>TEMPO</a:t>
            </a:r>
          </a:p>
          <a:p>
            <a:pPr>
              <a:defRPr/>
            </a:pPr>
            <a:r>
              <a:rPr lang="en-US" sz="3200" dirty="0" smtClean="0">
                <a:solidFill>
                  <a:schemeClr val="bg1">
                    <a:lumMod val="65000"/>
                  </a:schemeClr>
                </a:solidFill>
              </a:rPr>
              <a:t>SWOT</a:t>
            </a:r>
          </a:p>
          <a:p>
            <a:pPr>
              <a:defRPr/>
            </a:pPr>
            <a:r>
              <a:rPr lang="en-US" sz="3200" dirty="0">
                <a:solidFill>
                  <a:schemeClr val="bg1">
                    <a:lumMod val="65000"/>
                  </a:schemeClr>
                </a:solidFill>
              </a:rPr>
              <a:t>OCO-</a:t>
            </a:r>
            <a:r>
              <a:rPr lang="en-US" sz="3200" dirty="0" smtClean="0">
                <a:solidFill>
                  <a:schemeClr val="bg1">
                    <a:lumMod val="65000"/>
                  </a:schemeClr>
                </a:solidFill>
              </a:rPr>
              <a:t>3</a:t>
            </a:r>
          </a:p>
          <a:p>
            <a:pPr>
              <a:defRPr/>
            </a:pPr>
            <a:r>
              <a:rPr lang="en-US" sz="3200" dirty="0" smtClean="0">
                <a:solidFill>
                  <a:schemeClr val="bg1">
                    <a:lumMod val="65000"/>
                  </a:schemeClr>
                </a:solidFill>
              </a:rPr>
              <a:t>NI-SAR (L-Band SAR)</a:t>
            </a:r>
          </a:p>
          <a:p>
            <a:pPr>
              <a:defRPr/>
            </a:pPr>
            <a:endParaRPr lang="en-US" sz="3200" dirty="0">
              <a:solidFill>
                <a:schemeClr val="bg1">
                  <a:lumMod val="65000"/>
                </a:schemeClr>
              </a:solidFill>
            </a:endParaRPr>
          </a:p>
          <a:p>
            <a:pPr marL="0" indent="0">
              <a:buFont typeface="Wingdings" charset="0"/>
              <a:buNone/>
              <a:defRPr/>
            </a:pPr>
            <a:r>
              <a:rPr lang="en-US" dirty="0" smtClean="0">
                <a:solidFill>
                  <a:schemeClr val="bg1">
                    <a:lumMod val="65000"/>
                  </a:schemeClr>
                </a:solidFill>
              </a:rPr>
              <a:t>Transitioned to development</a:t>
            </a:r>
            <a:endParaRPr lang="en-US" dirty="0">
              <a:solidFill>
                <a:schemeClr val="bg1">
                  <a:lumMod val="65000"/>
                </a:schemeClr>
              </a:solidFill>
            </a:endParaRPr>
          </a:p>
        </p:txBody>
      </p:sp>
      <p:sp>
        <p:nvSpPr>
          <p:cNvPr id="24579" name="Content Placeholder 20"/>
          <p:cNvSpPr>
            <a:spLocks noGrp="1"/>
          </p:cNvSpPr>
          <p:nvPr>
            <p:ph sz="half" idx="2"/>
          </p:nvPr>
        </p:nvSpPr>
        <p:spPr>
          <a:xfrm>
            <a:off x="5248417" y="937753"/>
            <a:ext cx="2756991" cy="5122863"/>
          </a:xfrm>
        </p:spPr>
        <p:txBody>
          <a:bodyPr/>
          <a:lstStyle/>
          <a:p>
            <a:r>
              <a:rPr lang="en-US" sz="3200" dirty="0">
                <a:latin typeface="Arial" charset="0"/>
                <a:ea typeface="ヒラギノ角ゴ Pro W3" charset="0"/>
                <a:cs typeface="ヒラギノ角ゴ Pro W3" charset="0"/>
              </a:rPr>
              <a:t>PACE</a:t>
            </a:r>
          </a:p>
          <a:p>
            <a:r>
              <a:rPr lang="en-US" sz="3200" dirty="0">
                <a:latin typeface="Arial" charset="0"/>
                <a:ea typeface="ヒラギノ角ゴ Pro W3" charset="0"/>
                <a:cs typeface="ヒラギノ角ゴ Pro W3" charset="0"/>
              </a:rPr>
              <a:t>CLARREO</a:t>
            </a:r>
          </a:p>
          <a:p>
            <a:r>
              <a:rPr lang="en-US" sz="3200" dirty="0" smtClean="0">
                <a:latin typeface="Arial" charset="0"/>
                <a:ea typeface="ヒラギノ角ゴ Pro W3" charset="0"/>
                <a:cs typeface="ヒラギノ角ゴ Pro W3" charset="0"/>
              </a:rPr>
              <a:t>ASCENDS</a:t>
            </a:r>
            <a:endParaRPr lang="en-US" sz="3200" dirty="0">
              <a:latin typeface="Arial" charset="0"/>
              <a:ea typeface="ヒラギノ角ゴ Pro W3" charset="0"/>
              <a:cs typeface="ヒラギノ角ゴ Pro W3" charset="0"/>
            </a:endParaRPr>
          </a:p>
          <a:p>
            <a:r>
              <a:rPr lang="en-US" sz="3200" dirty="0">
                <a:latin typeface="Arial" charset="0"/>
                <a:ea typeface="ヒラギノ角ゴ Pro W3" charset="0"/>
                <a:cs typeface="ヒラギノ角ゴ Pro W3" charset="0"/>
              </a:rPr>
              <a:t>ACE</a:t>
            </a:r>
          </a:p>
          <a:p>
            <a:r>
              <a:rPr lang="en-US" sz="3200" dirty="0">
                <a:latin typeface="Arial" charset="0"/>
                <a:ea typeface="ヒラギノ角ゴ Pro W3" charset="0"/>
                <a:cs typeface="ヒラギノ角ゴ Pro W3" charset="0"/>
              </a:rPr>
              <a:t>HyspIRI</a:t>
            </a:r>
          </a:p>
          <a:p>
            <a:r>
              <a:rPr lang="en-US" sz="3200" dirty="0">
                <a:latin typeface="Arial" charset="0"/>
                <a:ea typeface="ヒラギノ角ゴ Pro W3" charset="0"/>
                <a:cs typeface="ヒラギノ角ゴ Pro W3" charset="0"/>
              </a:rPr>
              <a:t>GEO-CAPE</a:t>
            </a:r>
          </a:p>
          <a:p>
            <a:r>
              <a:rPr lang="en-US" sz="3200" dirty="0" smtClean="0">
                <a:latin typeface="Arial" charset="0"/>
                <a:ea typeface="ヒラギノ角ゴ Pro W3" charset="0"/>
                <a:cs typeface="ヒラギノ角ゴ Pro W3" charset="0"/>
              </a:rPr>
              <a:t>ROAM</a:t>
            </a:r>
            <a:endParaRPr lang="en-US" sz="3200" dirty="0">
              <a:latin typeface="Arial" charset="0"/>
              <a:ea typeface="ヒラギノ角ゴ Pro W3" charset="0"/>
              <a:cs typeface="ヒラギノ角ゴ Pro W3" charset="0"/>
            </a:endParaRPr>
          </a:p>
          <a:p>
            <a:r>
              <a:rPr lang="en-US" sz="3200" dirty="0">
                <a:latin typeface="Arial" charset="0"/>
                <a:ea typeface="ヒラギノ角ゴ Pro W3" charset="0"/>
                <a:cs typeface="ヒラギノ角ゴ Pro W3" charset="0"/>
              </a:rPr>
              <a:t>SLI</a:t>
            </a:r>
          </a:p>
          <a:p>
            <a:endParaRPr lang="en-US" sz="3200" dirty="0" smtClean="0">
              <a:latin typeface="Arial" charset="0"/>
              <a:ea typeface="ヒラギノ角ゴ Pro W3" charset="0"/>
              <a:cs typeface="ヒラギノ角ゴ Pro W3" charset="0"/>
            </a:endParaRPr>
          </a:p>
          <a:p>
            <a:endParaRPr lang="en-US" sz="3200" dirty="0">
              <a:latin typeface="Arial" charset="0"/>
              <a:ea typeface="ヒラギノ角ゴ Pro W3" charset="0"/>
              <a:cs typeface="ヒラギノ角ゴ Pro W3" charset="0"/>
            </a:endParaRPr>
          </a:p>
          <a:p>
            <a:endParaRPr lang="en-US" sz="3200" dirty="0">
              <a:latin typeface="Arial" charset="0"/>
              <a:ea typeface="ヒラギノ角ゴ Pro W3" charset="0"/>
              <a:cs typeface="ヒラギノ角ゴ Pro W3" charset="0"/>
            </a:endParaRPr>
          </a:p>
          <a:p>
            <a:endParaRPr lang="en-US" sz="32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843449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idx="4294967295"/>
          </p:nvPr>
        </p:nvSpPr>
        <p:spPr>
          <a:xfrm>
            <a:off x="1052980" y="-162790"/>
            <a:ext cx="8458200" cy="1143000"/>
          </a:xfrm>
        </p:spPr>
        <p:txBody>
          <a:bodyPr/>
          <a:lstStyle/>
          <a:p>
            <a:r>
              <a:rPr lang="en-US" dirty="0" smtClean="0"/>
              <a:t>OUTLINE</a:t>
            </a:r>
            <a:endParaRPr lang="en-US" dirty="0"/>
          </a:p>
        </p:txBody>
      </p:sp>
      <p:sp>
        <p:nvSpPr>
          <p:cNvPr id="890883" name="Rectangle 3"/>
          <p:cNvSpPr>
            <a:spLocks noGrp="1" noChangeArrowheads="1"/>
          </p:cNvSpPr>
          <p:nvPr>
            <p:ph type="body" idx="4294967295"/>
          </p:nvPr>
        </p:nvSpPr>
        <p:spPr>
          <a:xfrm>
            <a:off x="393766" y="970503"/>
            <a:ext cx="8480750" cy="5301727"/>
          </a:xfrm>
        </p:spPr>
        <p:txBody>
          <a:bodyPr/>
          <a:lstStyle/>
          <a:p>
            <a:pPr marL="457200" indent="-457200">
              <a:lnSpc>
                <a:spcPct val="90000"/>
              </a:lnSpc>
              <a:spcBef>
                <a:spcPts val="1800"/>
              </a:spcBef>
              <a:buClr>
                <a:srgbClr val="0000FF"/>
              </a:buClr>
              <a:buSzPct val="80000"/>
              <a:buFont typeface="Wingdings" charset="2"/>
              <a:buChar char="q"/>
            </a:pPr>
            <a:r>
              <a:rPr lang="en-US" sz="2800" dirty="0" smtClean="0"/>
              <a:t>NASA Earth Science Before the Decadal Survey</a:t>
            </a:r>
          </a:p>
          <a:p>
            <a:pPr marL="457200" indent="-457200">
              <a:lnSpc>
                <a:spcPct val="90000"/>
              </a:lnSpc>
              <a:spcBef>
                <a:spcPts val="1800"/>
              </a:spcBef>
              <a:buClr>
                <a:srgbClr val="0000FF"/>
              </a:buClr>
              <a:buSzPct val="80000"/>
              <a:buFont typeface="Wingdings" charset="2"/>
              <a:buChar char="q"/>
            </a:pPr>
            <a:endParaRPr lang="en-US" sz="2800" dirty="0" smtClean="0"/>
          </a:p>
          <a:p>
            <a:pPr marL="457200" indent="-457200">
              <a:lnSpc>
                <a:spcPct val="90000"/>
              </a:lnSpc>
              <a:spcBef>
                <a:spcPts val="1800"/>
              </a:spcBef>
              <a:buClr>
                <a:srgbClr val="0000FF"/>
              </a:buClr>
              <a:buSzPct val="80000"/>
              <a:buFont typeface="Wingdings" charset="2"/>
              <a:buChar char="q"/>
            </a:pPr>
            <a:r>
              <a:rPr lang="en-US" sz="2800" dirty="0" smtClean="0"/>
              <a:t>1</a:t>
            </a:r>
            <a:r>
              <a:rPr lang="en-US" sz="2800" baseline="30000" dirty="0" smtClean="0"/>
              <a:t>st</a:t>
            </a:r>
            <a:r>
              <a:rPr lang="en-US" sz="2800" dirty="0" smtClean="0"/>
              <a:t> NRC Decadal Survey Recommendations</a:t>
            </a:r>
          </a:p>
          <a:p>
            <a:pPr marL="457200" indent="-457200">
              <a:lnSpc>
                <a:spcPct val="90000"/>
              </a:lnSpc>
              <a:spcBef>
                <a:spcPts val="1800"/>
              </a:spcBef>
              <a:buClr>
                <a:srgbClr val="0000FF"/>
              </a:buClr>
              <a:buSzPct val="80000"/>
              <a:buFont typeface="Wingdings" charset="2"/>
              <a:buChar char="q"/>
            </a:pPr>
            <a:endParaRPr lang="en-US" sz="2800" dirty="0" smtClean="0"/>
          </a:p>
          <a:p>
            <a:pPr marL="457200" indent="-457200">
              <a:lnSpc>
                <a:spcPct val="90000"/>
              </a:lnSpc>
              <a:spcBef>
                <a:spcPts val="1800"/>
              </a:spcBef>
              <a:buClr>
                <a:srgbClr val="0000FF"/>
              </a:buClr>
              <a:buSzPct val="80000"/>
              <a:buFont typeface="Wingdings" charset="2"/>
              <a:buChar char="q"/>
            </a:pPr>
            <a:r>
              <a:rPr lang="en-US" sz="2800" dirty="0" smtClean="0"/>
              <a:t>NASA Earth Science Implementation &amp; Progress</a:t>
            </a:r>
          </a:p>
          <a:p>
            <a:pPr marL="457200" indent="-457200">
              <a:lnSpc>
                <a:spcPct val="90000"/>
              </a:lnSpc>
              <a:spcBef>
                <a:spcPts val="1800"/>
              </a:spcBef>
              <a:buClr>
                <a:srgbClr val="0000FF"/>
              </a:buClr>
              <a:buSzPct val="80000"/>
              <a:buFont typeface="Wingdings" charset="2"/>
              <a:buChar char="q"/>
            </a:pPr>
            <a:endParaRPr lang="en-US" sz="2800" dirty="0" smtClean="0"/>
          </a:p>
          <a:p>
            <a:pPr marL="457200" indent="-457200">
              <a:lnSpc>
                <a:spcPct val="90000"/>
              </a:lnSpc>
              <a:spcBef>
                <a:spcPts val="1800"/>
              </a:spcBef>
              <a:buClr>
                <a:srgbClr val="0000FF"/>
              </a:buClr>
              <a:buSzPct val="80000"/>
              <a:buFont typeface="Wingdings" charset="2"/>
              <a:buChar char="q"/>
            </a:pPr>
            <a:r>
              <a:rPr lang="en-US" sz="2800" dirty="0" smtClean="0"/>
              <a:t>Earth Science Projections into the future</a:t>
            </a:r>
          </a:p>
          <a:p>
            <a:pPr lvl="1">
              <a:lnSpc>
                <a:spcPct val="90000"/>
              </a:lnSpc>
              <a:spcBef>
                <a:spcPts val="1800"/>
              </a:spcBef>
              <a:buNone/>
            </a:pPr>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430" y="13927"/>
            <a:ext cx="8121209" cy="743156"/>
          </a:xfrm>
        </p:spPr>
        <p:txBody>
          <a:bodyPr/>
          <a:lstStyle/>
          <a:p>
            <a:r>
              <a:rPr lang="en-US" dirty="0" smtClean="0"/>
              <a:t>NASA &amp; US Earth Science in 2007 When the 1</a:t>
            </a:r>
            <a:r>
              <a:rPr lang="en-US" baseline="30000" dirty="0" smtClean="0"/>
              <a:t>st</a:t>
            </a:r>
            <a:r>
              <a:rPr lang="en-US" dirty="0" smtClean="0"/>
              <a:t> Decadal Survey was released</a:t>
            </a:r>
            <a:endParaRPr lang="en-US" dirty="0"/>
          </a:p>
        </p:txBody>
      </p:sp>
      <p:sp>
        <p:nvSpPr>
          <p:cNvPr id="890883" name="Rectangle 3"/>
          <p:cNvSpPr>
            <a:spLocks noGrp="1" noChangeArrowheads="1"/>
          </p:cNvSpPr>
          <p:nvPr>
            <p:ph idx="1"/>
          </p:nvPr>
        </p:nvSpPr>
        <p:spPr>
          <a:xfrm>
            <a:off x="119036" y="871145"/>
            <a:ext cx="8866207" cy="5260398"/>
          </a:xfrm>
        </p:spPr>
        <p:txBody>
          <a:bodyPr/>
          <a:lstStyle/>
          <a:p>
            <a:pPr>
              <a:lnSpc>
                <a:spcPct val="90000"/>
              </a:lnSpc>
              <a:spcBef>
                <a:spcPts val="300"/>
              </a:spcBef>
            </a:pPr>
            <a:r>
              <a:rPr lang="en-US" b="1" dirty="0" smtClean="0"/>
              <a:t>NASA Earth Science Situation:</a:t>
            </a:r>
          </a:p>
          <a:p>
            <a:pPr marL="342900" indent="-342900">
              <a:lnSpc>
                <a:spcPct val="90000"/>
              </a:lnSpc>
              <a:spcBef>
                <a:spcPts val="300"/>
              </a:spcBef>
              <a:buClr>
                <a:srgbClr val="0000FF"/>
              </a:buClr>
              <a:buSzPct val="80000"/>
              <a:buFont typeface="Wingdings" charset="2"/>
              <a:buChar char="q"/>
            </a:pPr>
            <a:r>
              <a:rPr lang="en-US" dirty="0" smtClean="0"/>
              <a:t>15 missions in operation:</a:t>
            </a:r>
          </a:p>
          <a:p>
            <a:pPr marL="696913" lvl="1" indent="-342900">
              <a:lnSpc>
                <a:spcPct val="90000"/>
              </a:lnSpc>
              <a:spcBef>
                <a:spcPts val="300"/>
              </a:spcBef>
              <a:buClr>
                <a:srgbClr val="0000FF"/>
              </a:buClr>
              <a:buSzPct val="80000"/>
              <a:buFont typeface="Wingdings" charset="2"/>
              <a:buChar char="§"/>
            </a:pPr>
            <a:r>
              <a:rPr lang="en-US" sz="1800" dirty="0" smtClean="0"/>
              <a:t>Jason-1, ACRIMSAT, Aura, Aqua, Terra, CALIPSO, CloudSat, GRACE, QuikSCAT, Landsat 7, TRMM, EO-1, SORCE, ICESat</a:t>
            </a:r>
          </a:p>
          <a:p>
            <a:pPr marL="342900" indent="-342900">
              <a:lnSpc>
                <a:spcPct val="90000"/>
              </a:lnSpc>
              <a:spcBef>
                <a:spcPts val="300"/>
              </a:spcBef>
              <a:buClr>
                <a:srgbClr val="0000FF"/>
              </a:buClr>
              <a:buSzPct val="80000"/>
              <a:buFont typeface="Wingdings" charset="2"/>
              <a:buChar char="q"/>
            </a:pPr>
            <a:r>
              <a:rPr lang="en-US" dirty="0" smtClean="0"/>
              <a:t>7 Legacy missions in development:  </a:t>
            </a:r>
          </a:p>
          <a:p>
            <a:pPr marL="696913" lvl="1" indent="-342900">
              <a:lnSpc>
                <a:spcPct val="90000"/>
              </a:lnSpc>
              <a:spcBef>
                <a:spcPts val="300"/>
              </a:spcBef>
              <a:buClr>
                <a:srgbClr val="0000FF"/>
              </a:buClr>
              <a:buSzPct val="80000"/>
              <a:buFont typeface="Wingdings" charset="2"/>
              <a:buChar char="§"/>
            </a:pPr>
            <a:r>
              <a:rPr lang="en-US" sz="1800" dirty="0" smtClean="0"/>
              <a:t>Jason-2/OSTM, OCO, Glory, Aquarius/SAC-D, NPP, LDCM, GPM (</a:t>
            </a:r>
            <a:r>
              <a:rPr lang="en-US" sz="1800" dirty="0" err="1" smtClean="0"/>
              <a:t>Core+LIO</a:t>
            </a:r>
            <a:r>
              <a:rPr lang="en-US" sz="1800" dirty="0" smtClean="0"/>
              <a:t>) </a:t>
            </a:r>
          </a:p>
          <a:p>
            <a:pPr marL="342900" indent="-342900">
              <a:lnSpc>
                <a:spcPct val="90000"/>
              </a:lnSpc>
              <a:spcBef>
                <a:spcPts val="300"/>
              </a:spcBef>
              <a:buClr>
                <a:srgbClr val="0000FF"/>
              </a:buClr>
              <a:buSzPct val="80000"/>
              <a:buFont typeface="Wingdings" charset="2"/>
              <a:buChar char="q"/>
            </a:pPr>
            <a:r>
              <a:rPr lang="en-US" dirty="0" smtClean="0"/>
              <a:t>No competitive flight program (no ESSP solicitations) </a:t>
            </a:r>
          </a:p>
          <a:p>
            <a:pPr marL="342900" indent="-342900">
              <a:lnSpc>
                <a:spcPct val="90000"/>
              </a:lnSpc>
              <a:spcBef>
                <a:spcPts val="300"/>
              </a:spcBef>
              <a:buClr>
                <a:srgbClr val="0000FF"/>
              </a:buClr>
              <a:buSzPct val="80000"/>
              <a:buFont typeface="Wingdings" charset="2"/>
              <a:buChar char="q"/>
            </a:pPr>
            <a:r>
              <a:rPr lang="en-US" dirty="0" smtClean="0"/>
              <a:t>FY2007 ESD budget request was ~$1.45B</a:t>
            </a:r>
          </a:p>
          <a:p>
            <a:pPr marL="696913" lvl="1" indent="-342900">
              <a:lnSpc>
                <a:spcPct val="90000"/>
              </a:lnSpc>
              <a:spcBef>
                <a:spcPts val="300"/>
              </a:spcBef>
              <a:buClr>
                <a:srgbClr val="0000FF"/>
              </a:buClr>
              <a:buSzPct val="80000"/>
              <a:buFont typeface="Wingdings" charset="2"/>
              <a:buChar char="§"/>
            </a:pPr>
            <a:r>
              <a:rPr lang="en-US" sz="1800" dirty="0" smtClean="0"/>
              <a:t>Budget split ~55%/45% split between Flight/non-Flight</a:t>
            </a:r>
          </a:p>
          <a:p>
            <a:pPr marL="696913" lvl="1" indent="-342900">
              <a:lnSpc>
                <a:spcPct val="90000"/>
              </a:lnSpc>
              <a:spcBef>
                <a:spcPts val="300"/>
              </a:spcBef>
              <a:buClr>
                <a:srgbClr val="0000FF"/>
              </a:buClr>
              <a:buSzPct val="80000"/>
              <a:buFont typeface="Wingdings" charset="2"/>
              <a:buChar char="§"/>
            </a:pPr>
            <a:r>
              <a:rPr lang="en-US" sz="1800" dirty="0" smtClean="0"/>
              <a:t>~1000 flight hours for the year for the Airborne Science Program</a:t>
            </a:r>
          </a:p>
          <a:p>
            <a:pPr marL="696913" lvl="1" indent="-342900">
              <a:lnSpc>
                <a:spcPct val="90000"/>
              </a:lnSpc>
              <a:spcBef>
                <a:spcPts val="300"/>
              </a:spcBef>
              <a:buClr>
                <a:srgbClr val="0000FF"/>
              </a:buClr>
              <a:buSzPct val="80000"/>
              <a:buFont typeface="Wingdings" charset="2"/>
              <a:buChar char="§"/>
            </a:pPr>
            <a:endParaRPr lang="en-US" sz="1800" dirty="0" smtClean="0"/>
          </a:p>
          <a:p>
            <a:pPr marL="0" indent="0">
              <a:lnSpc>
                <a:spcPct val="90000"/>
              </a:lnSpc>
              <a:spcBef>
                <a:spcPts val="300"/>
              </a:spcBef>
              <a:buClr>
                <a:srgbClr val="0000FF"/>
              </a:buClr>
              <a:buSzPct val="80000"/>
            </a:pPr>
            <a:r>
              <a:rPr lang="en-US" b="1" dirty="0" smtClean="0"/>
              <a:t>Other USG Agency Earth Observations:</a:t>
            </a:r>
          </a:p>
          <a:p>
            <a:pPr marL="342900" indent="-342900">
              <a:lnSpc>
                <a:spcPct val="90000"/>
              </a:lnSpc>
              <a:spcBef>
                <a:spcPts val="300"/>
              </a:spcBef>
              <a:buClr>
                <a:srgbClr val="0000FF"/>
              </a:buClr>
              <a:buSzPct val="80000"/>
              <a:buFont typeface="Wingdings" charset="2"/>
              <a:buChar char="q"/>
            </a:pPr>
            <a:r>
              <a:rPr lang="en-US" dirty="0" smtClean="0"/>
              <a:t>NPOESS Program in full swing, designed to support long term climate measurements, starting in 2012</a:t>
            </a:r>
          </a:p>
          <a:p>
            <a:pPr marL="342900" indent="-342900">
              <a:lnSpc>
                <a:spcPct val="90000"/>
              </a:lnSpc>
              <a:spcBef>
                <a:spcPts val="300"/>
              </a:spcBef>
              <a:buClr>
                <a:srgbClr val="0000FF"/>
              </a:buClr>
              <a:buSzPct val="80000"/>
              <a:buFont typeface="Wingdings" charset="2"/>
              <a:buChar char="q"/>
            </a:pPr>
            <a:r>
              <a:rPr lang="en-US" dirty="0" smtClean="0"/>
              <a:t>GOES-R and –S planned for early 2010s launch</a:t>
            </a:r>
          </a:p>
          <a:p>
            <a:pPr marL="342900" indent="-342900">
              <a:lnSpc>
                <a:spcPct val="90000"/>
              </a:lnSpc>
              <a:spcBef>
                <a:spcPts val="300"/>
              </a:spcBef>
              <a:buClr>
                <a:srgbClr val="0000FF"/>
              </a:buClr>
              <a:buSzPct val="80000"/>
              <a:buFont typeface="Wingdings" charset="2"/>
              <a:buChar char="q"/>
            </a:pPr>
            <a:r>
              <a:rPr lang="en-US" dirty="0" smtClean="0"/>
              <a:t>DMSP program healthy and operating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9" name="Picture 37" descr="earth_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p:cNvSpPr txBox="1">
            <a:spLocks noChangeArrowheads="1"/>
          </p:cNvSpPr>
          <p:nvPr/>
        </p:nvSpPr>
        <p:spPr bwMode="auto">
          <a:xfrm>
            <a:off x="14690" y="15321"/>
            <a:ext cx="5752809" cy="11187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a:lstStyle>
          <a:p>
            <a:r>
              <a:rPr lang="en-US" sz="2800" dirty="0" smtClean="0"/>
              <a:t>15 NASA Earth Science Missions</a:t>
            </a:r>
            <a:br>
              <a:rPr lang="en-US" sz="2800" dirty="0" smtClean="0"/>
            </a:br>
            <a:r>
              <a:rPr lang="en-US" sz="2800" dirty="0" smtClean="0"/>
              <a:t>Operating in 2007</a:t>
            </a:r>
            <a:endParaRPr lang="en-US" sz="2800" dirty="0"/>
          </a:p>
        </p:txBody>
      </p:sp>
      <p:sp>
        <p:nvSpPr>
          <p:cNvPr id="3" name="Rectangle 2"/>
          <p:cNvSpPr/>
          <p:nvPr/>
        </p:nvSpPr>
        <p:spPr>
          <a:xfrm rot="20761251">
            <a:off x="270802" y="2494086"/>
            <a:ext cx="3318571" cy="1200329"/>
          </a:xfrm>
          <a:prstGeom prst="rect">
            <a:avLst/>
          </a:prstGeom>
          <a:noFill/>
        </p:spPr>
        <p:txBody>
          <a:bodyPr wrap="square" lIns="91440" tIns="45720" rIns="91440" bIns="45720">
            <a:spAutoFit/>
          </a:bodyPr>
          <a:lstStyle/>
          <a:p>
            <a:pPr algn="ctr"/>
            <a:r>
              <a:rPr lang="en-US" sz="3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arker Felt"/>
                <a:cs typeface="Marker Felt"/>
              </a:rPr>
              <a:t>Chart from January 2007</a:t>
            </a:r>
            <a:endPar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arker Felt"/>
              <a:cs typeface="Marker Felt"/>
            </a:endParaRPr>
          </a:p>
        </p:txBody>
      </p:sp>
    </p:spTree>
    <p:extLst>
      <p:ext uri="{BB962C8B-B14F-4D97-AF65-F5344CB8AC3E}">
        <p14:creationId xmlns:p14="http://schemas.microsoft.com/office/powerpoint/2010/main" val="2343488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idx="4294967295"/>
          </p:nvPr>
        </p:nvSpPr>
        <p:spPr>
          <a:xfrm>
            <a:off x="650032" y="-162790"/>
            <a:ext cx="8458200" cy="1143000"/>
          </a:xfrm>
        </p:spPr>
        <p:txBody>
          <a:bodyPr/>
          <a:lstStyle/>
          <a:p>
            <a:r>
              <a:rPr lang="en-US" dirty="0" smtClean="0"/>
              <a:t>NRC Decadal Survey Recommendation</a:t>
            </a:r>
            <a:endParaRPr lang="en-US" dirty="0"/>
          </a:p>
        </p:txBody>
      </p:sp>
      <p:sp>
        <p:nvSpPr>
          <p:cNvPr id="890883" name="Rectangle 3"/>
          <p:cNvSpPr>
            <a:spLocks noGrp="1" noChangeArrowheads="1"/>
          </p:cNvSpPr>
          <p:nvPr>
            <p:ph type="body" idx="4294967295"/>
          </p:nvPr>
        </p:nvSpPr>
        <p:spPr>
          <a:xfrm>
            <a:off x="4709242" y="851151"/>
            <a:ext cx="4354081" cy="5525615"/>
          </a:xfrm>
        </p:spPr>
        <p:txBody>
          <a:bodyPr/>
          <a:lstStyle/>
          <a:p>
            <a:pPr marL="396875" indent="-396875">
              <a:lnSpc>
                <a:spcPct val="90000"/>
              </a:lnSpc>
              <a:spcBef>
                <a:spcPts val="600"/>
              </a:spcBef>
              <a:buClr>
                <a:srgbClr val="0000FF"/>
              </a:buClr>
              <a:buSzPct val="79000"/>
              <a:buFont typeface="Wingdings" charset="2"/>
              <a:buChar char="q"/>
            </a:pPr>
            <a:r>
              <a:rPr lang="en-US" dirty="0"/>
              <a:t>Re-invigorate on-orbit constellation – launch </a:t>
            </a:r>
            <a:r>
              <a:rPr lang="en-US" dirty="0" smtClean="0"/>
              <a:t>8 legacy </a:t>
            </a:r>
            <a:r>
              <a:rPr lang="en-US" dirty="0"/>
              <a:t>missions</a:t>
            </a:r>
          </a:p>
          <a:p>
            <a:pPr marL="396875" indent="-396875">
              <a:lnSpc>
                <a:spcPct val="90000"/>
              </a:lnSpc>
              <a:spcBef>
                <a:spcPts val="600"/>
              </a:spcBef>
              <a:buClr>
                <a:srgbClr val="0000FF"/>
              </a:buClr>
              <a:buSzPct val="79000"/>
              <a:buFont typeface="Wingdings" charset="2"/>
              <a:buChar char="q"/>
            </a:pPr>
            <a:r>
              <a:rPr lang="en-US" dirty="0" smtClean="0"/>
              <a:t>Preserve </a:t>
            </a:r>
            <a:r>
              <a:rPr lang="en-US" dirty="0"/>
              <a:t>programmatic </a:t>
            </a:r>
            <a:r>
              <a:rPr lang="en-US" dirty="0" smtClean="0"/>
              <a:t>balance between flight and non-flight, with technology, airborne science, and applied sciences</a:t>
            </a:r>
            <a:endParaRPr lang="en-US" dirty="0"/>
          </a:p>
          <a:p>
            <a:pPr marL="396875" indent="-396875">
              <a:lnSpc>
                <a:spcPct val="90000"/>
              </a:lnSpc>
              <a:spcBef>
                <a:spcPts val="600"/>
              </a:spcBef>
              <a:buClr>
                <a:srgbClr val="0000FF"/>
              </a:buClr>
              <a:buSzPct val="79000"/>
              <a:buFont typeface="Wingdings" charset="2"/>
              <a:buChar char="q"/>
            </a:pPr>
            <a:r>
              <a:rPr lang="en-US" dirty="0" smtClean="0"/>
              <a:t>Embark </a:t>
            </a:r>
            <a:r>
              <a:rPr lang="en-US" dirty="0"/>
              <a:t>on </a:t>
            </a:r>
            <a:r>
              <a:rPr lang="en-US" b="1" dirty="0"/>
              <a:t>15</a:t>
            </a:r>
            <a:r>
              <a:rPr lang="en-US" dirty="0"/>
              <a:t> new missions in 3 </a:t>
            </a:r>
            <a:r>
              <a:rPr lang="en-US" dirty="0" smtClean="0"/>
              <a:t>time phased tiers</a:t>
            </a:r>
            <a:endParaRPr lang="en-US" dirty="0"/>
          </a:p>
          <a:p>
            <a:pPr marL="396875" indent="-396875">
              <a:lnSpc>
                <a:spcPct val="90000"/>
              </a:lnSpc>
              <a:spcBef>
                <a:spcPts val="600"/>
              </a:spcBef>
              <a:buClr>
                <a:srgbClr val="0000FF"/>
              </a:buClr>
              <a:buSzPct val="79000"/>
              <a:buFont typeface="Wingdings" charset="2"/>
              <a:buChar char="q"/>
            </a:pPr>
            <a:r>
              <a:rPr lang="en-US" dirty="0" smtClean="0"/>
              <a:t>Institute </a:t>
            </a:r>
            <a:r>
              <a:rPr lang="en-US" dirty="0"/>
              <a:t>competitive flight program (Venture-Class)</a:t>
            </a:r>
          </a:p>
          <a:p>
            <a:pPr marL="396875" indent="-396875">
              <a:lnSpc>
                <a:spcPct val="90000"/>
              </a:lnSpc>
              <a:spcBef>
                <a:spcPts val="600"/>
              </a:spcBef>
              <a:buClr>
                <a:srgbClr val="0000FF"/>
              </a:buClr>
              <a:buSzPct val="79000"/>
              <a:buFont typeface="Wingdings" charset="2"/>
              <a:buChar char="q"/>
            </a:pPr>
            <a:r>
              <a:rPr lang="en-US" dirty="0" smtClean="0"/>
              <a:t>Increase </a:t>
            </a:r>
            <a:r>
              <a:rPr lang="en-US" dirty="0"/>
              <a:t>use of airborne science program</a:t>
            </a:r>
          </a:p>
          <a:p>
            <a:pPr marL="396875" indent="-396875">
              <a:lnSpc>
                <a:spcPct val="90000"/>
              </a:lnSpc>
              <a:spcBef>
                <a:spcPts val="600"/>
              </a:spcBef>
              <a:buClr>
                <a:srgbClr val="0000FF"/>
              </a:buClr>
              <a:buSzPct val="79000"/>
              <a:buFont typeface="Wingdings" charset="2"/>
              <a:buChar char="q"/>
            </a:pPr>
            <a:r>
              <a:rPr lang="en-US" dirty="0" smtClean="0"/>
              <a:t>Increase </a:t>
            </a:r>
            <a:r>
              <a:rPr lang="en-US" dirty="0"/>
              <a:t>ESD budget by 30-40% (to $2B/year [FY07 $$] by 2010)</a:t>
            </a:r>
          </a:p>
          <a:p>
            <a:pPr marL="396875" indent="-396875">
              <a:lnSpc>
                <a:spcPct val="90000"/>
              </a:lnSpc>
              <a:spcBef>
                <a:spcPts val="600"/>
              </a:spcBef>
              <a:buClr>
                <a:srgbClr val="0000FF"/>
              </a:buClr>
              <a:buSzPct val="79000"/>
              <a:buFont typeface="Wingdings" charset="2"/>
              <a:buChar char="q"/>
            </a:pPr>
            <a:r>
              <a:rPr lang="en-US" dirty="0" smtClean="0"/>
              <a:t>Implement </a:t>
            </a:r>
            <a:r>
              <a:rPr lang="en-US" dirty="0"/>
              <a:t>missions in a more cost-effective way, while </a:t>
            </a:r>
            <a:r>
              <a:rPr lang="en-US" dirty="0" smtClean="0"/>
              <a:t>preserving NASA core expertise</a:t>
            </a:r>
          </a:p>
        </p:txBody>
      </p:sp>
      <p:pic>
        <p:nvPicPr>
          <p:cNvPr id="4" name="Picture 6" descr="dec_surv_title.jpg"/>
          <p:cNvPicPr>
            <a:picLocks noChangeAspect="1"/>
          </p:cNvPicPr>
          <p:nvPr/>
        </p:nvPicPr>
        <p:blipFill>
          <a:blip r:embed="rId3"/>
          <a:srcRect/>
          <a:stretch>
            <a:fillRect/>
          </a:stretch>
        </p:blipFill>
        <p:spPr bwMode="auto">
          <a:xfrm>
            <a:off x="111125" y="868363"/>
            <a:ext cx="4426151" cy="5777980"/>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2155178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89804" y="1"/>
            <a:ext cx="7864289" cy="705522"/>
          </a:xfrm>
        </p:spPr>
        <p:txBody>
          <a:bodyPr/>
          <a:lstStyle/>
          <a:p>
            <a:r>
              <a:rPr lang="en-US" dirty="0">
                <a:latin typeface="Arial" charset="0"/>
                <a:ea typeface="ヒラギノ角ゴ Pro W3" charset="0"/>
                <a:cs typeface="ヒラギノ角ゴ Pro W3" charset="0"/>
              </a:rPr>
              <a:t>NASA Approach to Mission </a:t>
            </a:r>
            <a:r>
              <a:rPr lang="en-US" dirty="0" smtClean="0">
                <a:latin typeface="Arial" charset="0"/>
                <a:ea typeface="ヒラギノ角ゴ Pro W3" charset="0"/>
                <a:cs typeface="ヒラギノ角ゴ Pro W3" charset="0"/>
              </a:rPr>
              <a:t>Development</a:t>
            </a:r>
            <a:endParaRPr lang="en-US" dirty="0">
              <a:latin typeface="Arial" charset="0"/>
              <a:ea typeface="ヒラギノ角ゴ Pro W3" charset="0"/>
              <a:cs typeface="ヒラギノ角ゴ Pro W3" charset="0"/>
            </a:endParaRPr>
          </a:p>
        </p:txBody>
      </p:sp>
      <p:sp>
        <p:nvSpPr>
          <p:cNvPr id="11266" name="Rectangle 3"/>
          <p:cNvSpPr>
            <a:spLocks noGrp="1" noChangeArrowheads="1"/>
          </p:cNvSpPr>
          <p:nvPr>
            <p:ph type="body" idx="1"/>
          </p:nvPr>
        </p:nvSpPr>
        <p:spPr>
          <a:xfrm>
            <a:off x="76200" y="838200"/>
            <a:ext cx="8915400" cy="5351463"/>
          </a:xfrm>
        </p:spPr>
        <p:txBody>
          <a:bodyPr/>
          <a:lstStyle/>
          <a:p>
            <a:r>
              <a:rPr lang="en-US" sz="2400" dirty="0" smtClean="0">
                <a:latin typeface="Arial" charset="0"/>
                <a:ea typeface="ヒラギノ角ゴ Pro W3" charset="0"/>
                <a:cs typeface="ヒラギノ角ゴ Pro W3" charset="0"/>
              </a:rPr>
              <a:t>For </a:t>
            </a:r>
            <a:r>
              <a:rPr lang="en-US" sz="2400" dirty="0">
                <a:latin typeface="Arial" charset="0"/>
                <a:ea typeface="ヒラギノ角ゴ Pro W3" charset="0"/>
                <a:cs typeface="ヒラギノ角ゴ Pro W3" charset="0"/>
              </a:rPr>
              <a:t>Missions in Operation</a:t>
            </a:r>
          </a:p>
          <a:p>
            <a:pPr lvl="1">
              <a:buFont typeface="Wingdings" charset="2"/>
              <a:buChar char="§"/>
            </a:pPr>
            <a:r>
              <a:rPr lang="en-US" dirty="0">
                <a:latin typeface="Arial" charset="0"/>
                <a:ea typeface="ヒラギノ角ゴ Pro W3" charset="0"/>
                <a:cs typeface="ヒラギノ角ゴ Pro W3" charset="0"/>
              </a:rPr>
              <a:t>Continue to operate safely and efficiently</a:t>
            </a:r>
          </a:p>
          <a:p>
            <a:pPr lvl="1">
              <a:buFont typeface="Wingdings" charset="2"/>
              <a:buChar char="§"/>
            </a:pPr>
            <a:r>
              <a:rPr lang="en-US" dirty="0">
                <a:latin typeface="Arial" charset="0"/>
                <a:ea typeface="ヒラギノ角ゴ Pro W3" charset="0"/>
                <a:cs typeface="ヒラギノ角ゴ Pro W3" charset="0"/>
              </a:rPr>
              <a:t>Ensure maximum return from measurements and data products already on line</a:t>
            </a:r>
          </a:p>
          <a:p>
            <a:pPr lvl="1">
              <a:buFont typeface="Wingdings" charset="2"/>
              <a:buChar char="§"/>
            </a:pPr>
            <a:r>
              <a:rPr lang="en-US" dirty="0">
                <a:latin typeface="Arial" charset="0"/>
                <a:ea typeface="ヒラギノ角ゴ Pro W3" charset="0"/>
                <a:cs typeface="ヒラギノ角ゴ Pro W3" charset="0"/>
              </a:rPr>
              <a:t>Ensure the long term integrity of the data </a:t>
            </a:r>
            <a:r>
              <a:rPr lang="en-US" dirty="0" smtClean="0">
                <a:latin typeface="Arial" charset="0"/>
                <a:ea typeface="ヒラギノ角ゴ Pro W3" charset="0"/>
                <a:cs typeface="ヒラギノ角ゴ Pro W3" charset="0"/>
              </a:rPr>
              <a:t>records</a:t>
            </a:r>
            <a:endParaRPr lang="en-US" sz="2400" dirty="0">
              <a:latin typeface="Arial" charset="0"/>
              <a:ea typeface="ヒラギノ角ゴ Pro W3" charset="0"/>
              <a:cs typeface="ヒラギノ角ゴ Pro W3" charset="0"/>
            </a:endParaRPr>
          </a:p>
          <a:p>
            <a:r>
              <a:rPr lang="en-US" sz="2400" dirty="0">
                <a:latin typeface="Arial" charset="0"/>
                <a:ea typeface="ヒラギノ角ゴ Pro W3" charset="0"/>
                <a:cs typeface="ヒラギノ角ゴ Pro W3" charset="0"/>
              </a:rPr>
              <a:t>For Missions in Development &amp; Formulation</a:t>
            </a:r>
          </a:p>
          <a:p>
            <a:pPr lvl="1">
              <a:buFont typeface="Wingdings" charset="2"/>
              <a:buChar char="§"/>
            </a:pPr>
            <a:r>
              <a:rPr lang="en-US" dirty="0">
                <a:latin typeface="Arial" charset="0"/>
                <a:ea typeface="ヒラギノ角ゴ Pro W3" charset="0"/>
                <a:cs typeface="ヒラギノ角ゴ Pro W3" charset="0"/>
              </a:rPr>
              <a:t>Ensure timely maturation of any technology elements</a:t>
            </a:r>
          </a:p>
          <a:p>
            <a:pPr lvl="1">
              <a:buFont typeface="Wingdings" charset="2"/>
              <a:buChar char="§"/>
            </a:pPr>
            <a:r>
              <a:rPr lang="en-US" dirty="0">
                <a:latin typeface="Arial" charset="0"/>
                <a:ea typeface="ヒラギノ角ゴ Pro W3" charset="0"/>
                <a:cs typeface="ヒラギノ角ゴ Pro W3" charset="0"/>
              </a:rPr>
              <a:t>Maintain rigor on requirements implementation (no mission creep!)</a:t>
            </a:r>
          </a:p>
          <a:p>
            <a:pPr lvl="1">
              <a:buFont typeface="Wingdings" charset="2"/>
              <a:buChar char="§"/>
            </a:pPr>
            <a:r>
              <a:rPr lang="en-US" dirty="0">
                <a:latin typeface="Arial" charset="0"/>
                <a:ea typeface="ヒラギノ角ゴ Pro W3" charset="0"/>
                <a:cs typeface="ヒラギノ角ゴ Pro W3" charset="0"/>
              </a:rPr>
              <a:t>Ensure projects stay within their defined budget parameters and stay on </a:t>
            </a:r>
            <a:r>
              <a:rPr lang="en-US" dirty="0" smtClean="0">
                <a:latin typeface="Arial" charset="0"/>
                <a:ea typeface="ヒラギノ角ゴ Pro W3" charset="0"/>
                <a:cs typeface="ヒラギノ角ゴ Pro W3" charset="0"/>
              </a:rPr>
              <a:t>schedule</a:t>
            </a:r>
            <a:endParaRPr lang="en-US" dirty="0">
              <a:latin typeface="Arial" charset="0"/>
              <a:ea typeface="ヒラギノ角ゴ Pro W3" charset="0"/>
              <a:cs typeface="ヒラギノ角ゴ Pro W3" charset="0"/>
            </a:endParaRPr>
          </a:p>
          <a:p>
            <a:r>
              <a:rPr lang="en-US" sz="2400" dirty="0" smtClean="0">
                <a:latin typeface="Arial" charset="0"/>
                <a:ea typeface="ヒラギノ角ゴ Pro W3" charset="0"/>
                <a:cs typeface="ヒラギノ角ゴ Pro W3" charset="0"/>
              </a:rPr>
              <a:t>For Mission concepts in pre-formulation</a:t>
            </a:r>
          </a:p>
          <a:p>
            <a:pPr marL="628650" indent="-179388">
              <a:buClrTx/>
              <a:buFont typeface="Wingdings" charset="2"/>
              <a:buChar char="§"/>
            </a:pPr>
            <a:r>
              <a:rPr lang="en-US" dirty="0" smtClean="0">
                <a:latin typeface="Arial" charset="0"/>
                <a:ea typeface="ヒラギノ角ゴ Pro W3" charset="0"/>
                <a:cs typeface="ヒラギノ角ゴ Pro W3" charset="0"/>
              </a:rPr>
              <a:t>Develop </a:t>
            </a:r>
            <a:r>
              <a:rPr lang="en-US" dirty="0">
                <a:latin typeface="Arial" charset="0"/>
                <a:ea typeface="ヒラギノ角ゴ Pro W3" charset="0"/>
                <a:cs typeface="ヒラギノ角ゴ Pro W3" charset="0"/>
              </a:rPr>
              <a:t>detailed understanding of the mission concepts to allow for future planning </a:t>
            </a:r>
            <a:endParaRPr lang="en-US" dirty="0" smtClean="0">
              <a:latin typeface="Arial" charset="0"/>
              <a:ea typeface="ヒラギノ角ゴ Pro W3" charset="0"/>
              <a:cs typeface="ヒラギノ角ゴ Pro W3" charset="0"/>
            </a:endParaRPr>
          </a:p>
          <a:p>
            <a:pPr marL="628650" indent="-179388">
              <a:buClrTx/>
              <a:buFont typeface="Wingdings" charset="2"/>
              <a:buChar char="§"/>
            </a:pPr>
            <a:r>
              <a:rPr lang="en-US" dirty="0" smtClean="0">
                <a:latin typeface="Arial" charset="0"/>
                <a:ea typeface="ヒラギノ角ゴ Pro W3" charset="0"/>
                <a:cs typeface="ヒラギノ角ゴ Pro W3" charset="0"/>
              </a:rPr>
              <a:t>Prepare the </a:t>
            </a:r>
            <a:r>
              <a:rPr lang="en-US" dirty="0">
                <a:latin typeface="Arial" charset="0"/>
                <a:ea typeface="ヒラギノ角ゴ Pro W3" charset="0"/>
                <a:cs typeface="ヒラギノ角ゴ Pro W3" charset="0"/>
              </a:rPr>
              <a:t>mission </a:t>
            </a:r>
            <a:r>
              <a:rPr lang="en-US" dirty="0" smtClean="0">
                <a:latin typeface="Arial" charset="0"/>
                <a:ea typeface="ヒラギノ角ゴ Pro W3" charset="0"/>
                <a:cs typeface="ヒラギノ角ゴ Pro W3" charset="0"/>
              </a:rPr>
              <a:t>concepts </a:t>
            </a:r>
            <a:r>
              <a:rPr lang="en-US" dirty="0">
                <a:latin typeface="Arial" charset="0"/>
                <a:ea typeface="ヒラギノ角ゴ Pro W3" charset="0"/>
                <a:cs typeface="ヒラギノ角ゴ Pro W3" charset="0"/>
              </a:rPr>
              <a:t>for entry into formulation and </a:t>
            </a:r>
            <a:r>
              <a:rPr lang="en-US" dirty="0" smtClean="0">
                <a:latin typeface="Arial" charset="0"/>
                <a:ea typeface="ヒラギノ角ゴ Pro W3" charset="0"/>
                <a:cs typeface="ヒラギノ角ゴ Pro W3" charset="0"/>
              </a:rPr>
              <a:t>development</a:t>
            </a:r>
          </a:p>
          <a:p>
            <a:pPr marL="628650" indent="-179388">
              <a:buClrTx/>
              <a:buFont typeface="Wingdings" charset="2"/>
              <a:buChar char="§"/>
            </a:pPr>
            <a:r>
              <a:rPr lang="en-US" dirty="0" smtClean="0">
                <a:latin typeface="Arial" charset="0"/>
                <a:ea typeface="ヒラギノ角ゴ Pro W3" charset="0"/>
                <a:cs typeface="ヒラギノ角ゴ Pro W3" charset="0"/>
              </a:rPr>
              <a:t>Coordinate with Research and Earth Science Technology programs to share investments</a:t>
            </a:r>
            <a:endParaRPr lang="en-US" dirty="0">
              <a:latin typeface="Arial" charset="0"/>
              <a:ea typeface="ヒラギノ角ゴ Pro W3" charset="0"/>
              <a:cs typeface="ヒラギノ角ゴ Pro W3" charset="0"/>
            </a:endParaRPr>
          </a:p>
          <a:p>
            <a:pPr marL="628650" indent="-179388">
              <a:buClrTx/>
              <a:buFont typeface="Wingdings" charset="2"/>
              <a:buChar char="§"/>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353566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76974" y="25653"/>
            <a:ext cx="7093115" cy="692695"/>
          </a:xfrm>
        </p:spPr>
        <p:txBody>
          <a:bodyPr/>
          <a:lstStyle/>
          <a:p>
            <a:r>
              <a:rPr lang="en-US" dirty="0" smtClean="0"/>
              <a:t>NASA Earth Science Accomplishments: 2007 – May 2014</a:t>
            </a:r>
            <a:endParaRPr lang="en-US" dirty="0"/>
          </a:p>
        </p:txBody>
      </p:sp>
      <p:sp>
        <p:nvSpPr>
          <p:cNvPr id="890883" name="Rectangle 3"/>
          <p:cNvSpPr>
            <a:spLocks noGrp="1" noChangeArrowheads="1"/>
          </p:cNvSpPr>
          <p:nvPr>
            <p:ph idx="1"/>
          </p:nvPr>
        </p:nvSpPr>
        <p:spPr>
          <a:xfrm>
            <a:off x="76302" y="780573"/>
            <a:ext cx="8929783" cy="5326547"/>
          </a:xfrm>
        </p:spPr>
        <p:txBody>
          <a:bodyPr/>
          <a:lstStyle/>
          <a:p>
            <a:pPr marL="0" indent="0">
              <a:lnSpc>
                <a:spcPct val="90000"/>
              </a:lnSpc>
              <a:spcBef>
                <a:spcPts val="300"/>
              </a:spcBef>
              <a:buClr>
                <a:srgbClr val="0000FF"/>
              </a:buClr>
              <a:buSzPct val="80000"/>
            </a:pPr>
            <a:r>
              <a:rPr lang="en-US" b="1" dirty="0" smtClean="0"/>
              <a:t>NASA</a:t>
            </a:r>
          </a:p>
          <a:p>
            <a:pPr marL="396875" indent="-396875">
              <a:lnSpc>
                <a:spcPct val="90000"/>
              </a:lnSpc>
              <a:spcBef>
                <a:spcPts val="300"/>
              </a:spcBef>
              <a:buClr>
                <a:srgbClr val="0000FF"/>
              </a:buClr>
              <a:buSzPct val="80000"/>
              <a:buFont typeface="Wingdings" charset="2"/>
              <a:buChar char="q"/>
            </a:pPr>
            <a:r>
              <a:rPr lang="en-US" dirty="0"/>
              <a:t>7</a:t>
            </a:r>
            <a:r>
              <a:rPr lang="en-US" dirty="0" smtClean="0"/>
              <a:t> Legacy Missions Launched (4 successfully)</a:t>
            </a:r>
          </a:p>
          <a:p>
            <a:pPr marL="676275" lvl="2" indent="-269875">
              <a:lnSpc>
                <a:spcPct val="90000"/>
              </a:lnSpc>
              <a:spcBef>
                <a:spcPts val="300"/>
              </a:spcBef>
              <a:buClr>
                <a:srgbClr val="0000FF"/>
              </a:buClr>
              <a:buSzPct val="80000"/>
              <a:buFont typeface="Wingdings" charset="2"/>
              <a:buChar char="§"/>
            </a:pPr>
            <a:r>
              <a:rPr lang="en-US" dirty="0" smtClean="0"/>
              <a:t>OSTM – 6/20/08; OCO</a:t>
            </a:r>
            <a:r>
              <a:rPr lang="en-US" dirty="0"/>
              <a:t> </a:t>
            </a:r>
            <a:r>
              <a:rPr lang="en-US" dirty="0" smtClean="0"/>
              <a:t>– 2/24/09; Glory</a:t>
            </a:r>
            <a:r>
              <a:rPr lang="en-US" dirty="0"/>
              <a:t> </a:t>
            </a:r>
            <a:r>
              <a:rPr lang="en-US" dirty="0" smtClean="0"/>
              <a:t>– 3/4/11; Aquarius</a:t>
            </a:r>
            <a:r>
              <a:rPr lang="en-US" dirty="0"/>
              <a:t> </a:t>
            </a:r>
            <a:r>
              <a:rPr lang="en-US" dirty="0" smtClean="0"/>
              <a:t>– 6/10/11; S-NPP – 10/28/11; LDCM – 2/11/13; GPM</a:t>
            </a:r>
            <a:r>
              <a:rPr lang="en-US" dirty="0"/>
              <a:t> </a:t>
            </a:r>
            <a:r>
              <a:rPr lang="en-US" dirty="0" smtClean="0"/>
              <a:t>– 2/27/14</a:t>
            </a:r>
            <a:endParaRPr lang="en-US" sz="2400" dirty="0" smtClean="0"/>
          </a:p>
          <a:p>
            <a:pPr marL="396875" indent="-396875">
              <a:lnSpc>
                <a:spcPct val="90000"/>
              </a:lnSpc>
              <a:spcBef>
                <a:spcPts val="300"/>
              </a:spcBef>
              <a:buClr>
                <a:srgbClr val="0000FF"/>
              </a:buClr>
              <a:buSzPct val="80000"/>
              <a:buFont typeface="Wingdings" charset="2"/>
              <a:buChar char="q"/>
            </a:pPr>
            <a:r>
              <a:rPr lang="en-US" dirty="0"/>
              <a:t>4</a:t>
            </a:r>
            <a:r>
              <a:rPr lang="en-US" dirty="0" smtClean="0"/>
              <a:t> Additional missions launching in 2014: OCO-2 (7/14), RapidScat (8/14), CATS (9/14), SMAP (11/14)</a:t>
            </a:r>
          </a:p>
          <a:p>
            <a:pPr marL="396875" indent="-396875">
              <a:lnSpc>
                <a:spcPct val="90000"/>
              </a:lnSpc>
              <a:spcBef>
                <a:spcPts val="300"/>
              </a:spcBef>
              <a:buClr>
                <a:srgbClr val="0000FF"/>
              </a:buClr>
              <a:buSzPct val="80000"/>
              <a:buFont typeface="Wingdings" charset="2"/>
              <a:buChar char="q"/>
            </a:pPr>
            <a:r>
              <a:rPr lang="en-US" dirty="0" smtClean="0"/>
              <a:t>8 additional missions funded for launch by 2021 (SAGE III, CYGNSS, ICESat-2, TEMPO, GRACE-FO, SWOT, NI-SAR, PACE</a:t>
            </a:r>
            <a:r>
              <a:rPr lang="en-US" dirty="0" smtClean="0"/>
              <a:t>)</a:t>
            </a:r>
          </a:p>
          <a:p>
            <a:pPr marL="396875" indent="-396875">
              <a:lnSpc>
                <a:spcPct val="90000"/>
              </a:lnSpc>
              <a:spcBef>
                <a:spcPts val="300"/>
              </a:spcBef>
              <a:buClr>
                <a:srgbClr val="0000FF"/>
              </a:buClr>
              <a:buSzPct val="80000"/>
              <a:buFont typeface="Wingdings" charset="2"/>
              <a:buChar char="q"/>
            </a:pPr>
            <a:r>
              <a:rPr lang="en-US" dirty="0" smtClean="0"/>
              <a:t>Significant investments ($300M - $400M) in remaining Tier I &amp; II DS missions (HyspIRI, GEO-CAPE, ACE, ASCENDS, CLARREO)</a:t>
            </a:r>
            <a:endParaRPr lang="en-US" dirty="0" smtClean="0"/>
          </a:p>
          <a:p>
            <a:pPr marL="396875" indent="-396875">
              <a:lnSpc>
                <a:spcPct val="90000"/>
              </a:lnSpc>
              <a:spcBef>
                <a:spcPts val="300"/>
              </a:spcBef>
              <a:buClr>
                <a:srgbClr val="0000FF"/>
              </a:buClr>
              <a:buSzPct val="80000"/>
              <a:buFont typeface="Wingdings" charset="2"/>
              <a:buChar char="q"/>
            </a:pPr>
            <a:r>
              <a:rPr lang="en-US" dirty="0" smtClean="0"/>
              <a:t>Airborne hours increased &gt;2.5x, including </a:t>
            </a:r>
            <a:r>
              <a:rPr lang="en-US" dirty="0" err="1" smtClean="0"/>
              <a:t>ICEBridge</a:t>
            </a:r>
            <a:r>
              <a:rPr lang="en-US" dirty="0" smtClean="0"/>
              <a:t>, EVS-1</a:t>
            </a:r>
          </a:p>
          <a:p>
            <a:pPr marL="396875" indent="-396875">
              <a:lnSpc>
                <a:spcPct val="90000"/>
              </a:lnSpc>
              <a:spcBef>
                <a:spcPts val="300"/>
              </a:spcBef>
              <a:buClr>
                <a:srgbClr val="0000FF"/>
              </a:buClr>
              <a:buSzPct val="80000"/>
              <a:buFont typeface="Wingdings" charset="2"/>
              <a:buChar char="q"/>
            </a:pPr>
            <a:r>
              <a:rPr lang="en-US" dirty="0" smtClean="0"/>
              <a:t>Venture-Class funded, three selections made, 2 additional selections expected in 2014</a:t>
            </a:r>
          </a:p>
          <a:p>
            <a:pPr marL="396875" indent="-396875">
              <a:lnSpc>
                <a:spcPct val="90000"/>
              </a:lnSpc>
              <a:spcBef>
                <a:spcPts val="300"/>
              </a:spcBef>
              <a:buClr>
                <a:srgbClr val="0000FF"/>
              </a:buClr>
              <a:buSzPct val="80000"/>
              <a:buFont typeface="Wingdings" charset="2"/>
              <a:buChar char="q"/>
            </a:pPr>
            <a:r>
              <a:rPr lang="en-US" dirty="0" smtClean="0"/>
              <a:t>Budget increased from ~$1.45B/year to ~$1.8B/year</a:t>
            </a:r>
          </a:p>
          <a:p>
            <a:pPr marL="0" indent="0">
              <a:lnSpc>
                <a:spcPct val="90000"/>
              </a:lnSpc>
              <a:spcBef>
                <a:spcPts val="300"/>
              </a:spcBef>
              <a:buClr>
                <a:srgbClr val="0000FF"/>
              </a:buClr>
              <a:buSzPct val="80000"/>
            </a:pPr>
            <a:r>
              <a:rPr lang="en-US" b="1" dirty="0" smtClean="0"/>
              <a:t>Other USG</a:t>
            </a:r>
          </a:p>
          <a:p>
            <a:pPr marL="396875" indent="-396875">
              <a:lnSpc>
                <a:spcPct val="90000"/>
              </a:lnSpc>
              <a:spcBef>
                <a:spcPts val="300"/>
              </a:spcBef>
              <a:buClr>
                <a:srgbClr val="0000FF"/>
              </a:buClr>
              <a:buSzPct val="80000"/>
              <a:buFont typeface="Wingdings" charset="2"/>
              <a:buChar char="q"/>
            </a:pPr>
            <a:r>
              <a:rPr lang="en-US" dirty="0" smtClean="0"/>
              <a:t>NPOESS Cancelled, </a:t>
            </a:r>
            <a:r>
              <a:rPr lang="en-US" dirty="0" smtClean="0"/>
              <a:t>JPSS-1 and -2 delayed 5</a:t>
            </a:r>
            <a:r>
              <a:rPr lang="en-US" dirty="0" smtClean="0"/>
              <a:t>+ years</a:t>
            </a:r>
            <a:r>
              <a:rPr lang="en-US" dirty="0" smtClean="0"/>
              <a:t>, launches in 2017 &amp; 2022 </a:t>
            </a:r>
            <a:endParaRPr lang="en-US" dirty="0" smtClean="0"/>
          </a:p>
          <a:p>
            <a:pPr marL="750888" lvl="1" indent="-396875">
              <a:lnSpc>
                <a:spcPct val="90000"/>
              </a:lnSpc>
              <a:spcBef>
                <a:spcPts val="300"/>
              </a:spcBef>
              <a:buClr>
                <a:srgbClr val="0000FF"/>
              </a:buClr>
              <a:buSzPct val="80000"/>
              <a:buFont typeface="Wingdings" charset="2"/>
              <a:buChar char="q"/>
            </a:pPr>
            <a:r>
              <a:rPr lang="en-US" sz="1800" dirty="0"/>
              <a:t>C</a:t>
            </a:r>
            <a:r>
              <a:rPr lang="en-US" sz="1800" dirty="0" smtClean="0"/>
              <a:t>limate sensors delayed or demanifested </a:t>
            </a:r>
          </a:p>
          <a:p>
            <a:pPr marL="396875" indent="-396875">
              <a:lnSpc>
                <a:spcPct val="90000"/>
              </a:lnSpc>
              <a:spcBef>
                <a:spcPts val="300"/>
              </a:spcBef>
              <a:buClr>
                <a:srgbClr val="0000FF"/>
              </a:buClr>
              <a:buSzPct val="80000"/>
              <a:buFont typeface="Wingdings" charset="2"/>
              <a:buChar char="q"/>
            </a:pPr>
            <a:r>
              <a:rPr lang="en-US" sz="1800" dirty="0" smtClean="0"/>
              <a:t>GOES-R, -S delayed to late 2010s</a:t>
            </a:r>
          </a:p>
          <a:p>
            <a:pPr marL="396875" indent="-396875">
              <a:lnSpc>
                <a:spcPct val="90000"/>
              </a:lnSpc>
              <a:spcBef>
                <a:spcPts val="300"/>
              </a:spcBef>
              <a:buClr>
                <a:srgbClr val="0000FF"/>
              </a:buClr>
              <a:buSzPct val="80000"/>
              <a:buFont typeface="Wingdings" charset="2"/>
              <a:buChar char="q"/>
            </a:pPr>
            <a:r>
              <a:rPr lang="en-US" sz="1800" dirty="0" smtClean="0"/>
              <a:t>AF Weather Program </a:t>
            </a:r>
            <a:r>
              <a:rPr lang="en-US" sz="1800" dirty="0" smtClean="0"/>
              <a:t>discontinued after DMSP-20</a:t>
            </a:r>
            <a:endParaRPr lang="en-US" sz="1800" dirty="0" smtClean="0"/>
          </a:p>
        </p:txBody>
      </p:sp>
      <p:sp>
        <p:nvSpPr>
          <p:cNvPr id="2" name="Rectangle 1"/>
          <p:cNvSpPr/>
          <p:nvPr/>
        </p:nvSpPr>
        <p:spPr>
          <a:xfrm>
            <a:off x="3007357" y="1490055"/>
            <a:ext cx="1564150" cy="338554"/>
          </a:xfrm>
          <a:prstGeom prst="rect">
            <a:avLst/>
          </a:prstGeom>
          <a:noFill/>
        </p:spPr>
        <p:txBody>
          <a:bodyPr wrap="none" lIns="91440" tIns="45720" rIns="91440" bIns="45720">
            <a:spAutoFit/>
          </a:bodyPr>
          <a:lstStyle/>
          <a:p>
            <a:pPr algn="ctr"/>
            <a:r>
              <a:rPr lang="en-US" sz="1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Launch Failed</a:t>
            </a:r>
            <a:endParaRPr lang="en-US" sz="1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4814698" y="1490055"/>
            <a:ext cx="1564150" cy="338554"/>
          </a:xfrm>
          <a:prstGeom prst="rect">
            <a:avLst/>
          </a:prstGeom>
          <a:noFill/>
        </p:spPr>
        <p:txBody>
          <a:bodyPr wrap="none" lIns="91440" tIns="45720" rIns="91440" bIns="45720">
            <a:spAutoFit/>
          </a:bodyPr>
          <a:lstStyle/>
          <a:p>
            <a:pPr algn="ctr"/>
            <a:r>
              <a:rPr lang="en-US" sz="1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Launch Failed</a:t>
            </a:r>
            <a:endParaRPr lang="en-US" sz="1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76200" y="76200"/>
            <a:ext cx="8763000" cy="638175"/>
          </a:xfrm>
        </p:spPr>
        <p:txBody>
          <a:bodyPr/>
          <a:lstStyle/>
          <a:p>
            <a:r>
              <a:rPr lang="en-US">
                <a:latin typeface="Arial" charset="0"/>
                <a:ea typeface="ヒラギノ角ゴ Pro W3" charset="0"/>
                <a:cs typeface="ヒラギノ角ゴ Pro W3" charset="0"/>
              </a:rPr>
              <a:t>2007 – 2013 Overall Flight Program Accomplishments and Critical Events</a:t>
            </a:r>
          </a:p>
        </p:txBody>
      </p:sp>
      <p:sp>
        <p:nvSpPr>
          <p:cNvPr id="47106" name="Content Placeholder 2"/>
          <p:cNvSpPr>
            <a:spLocks noGrp="1"/>
          </p:cNvSpPr>
          <p:nvPr>
            <p:ph sz="half" idx="1"/>
          </p:nvPr>
        </p:nvSpPr>
        <p:spPr>
          <a:xfrm>
            <a:off x="76200" y="762000"/>
            <a:ext cx="4265613" cy="5181600"/>
          </a:xfrm>
        </p:spPr>
        <p:txBody>
          <a:bodyPr/>
          <a:lstStyle/>
          <a:p>
            <a:pPr>
              <a:lnSpc>
                <a:spcPct val="80000"/>
              </a:lnSpc>
              <a:spcBef>
                <a:spcPct val="0"/>
              </a:spcBef>
              <a:buFont typeface="Wingdings" charset="0"/>
              <a:buNone/>
            </a:pPr>
            <a:r>
              <a:rPr lang="en-US" sz="2000" u="sng">
                <a:latin typeface="Arial Narrow" charset="0"/>
                <a:ea typeface="ヒラギノ角ゴ Pro W3" charset="0"/>
                <a:cs typeface="Arial Narrow" charset="0"/>
              </a:rPr>
              <a:t>2007</a:t>
            </a:r>
          </a:p>
          <a:p>
            <a:pPr>
              <a:lnSpc>
                <a:spcPct val="80000"/>
              </a:lnSpc>
              <a:spcBef>
                <a:spcPct val="0"/>
              </a:spcBef>
            </a:pPr>
            <a:r>
              <a:rPr lang="en-US" sz="2000">
                <a:latin typeface="Arial Narrow" charset="0"/>
                <a:ea typeface="ヒラギノ角ゴ Pro W3" charset="0"/>
                <a:cs typeface="Arial Narrow" charset="0"/>
              </a:rPr>
              <a:t>1</a:t>
            </a:r>
            <a:r>
              <a:rPr lang="en-US" sz="2000" baseline="30000">
                <a:latin typeface="Arial Narrow" charset="0"/>
                <a:ea typeface="ヒラギノ角ゴ Pro W3" charset="0"/>
                <a:cs typeface="Arial Narrow" charset="0"/>
              </a:rPr>
              <a:t>st</a:t>
            </a:r>
            <a:r>
              <a:rPr lang="en-US" sz="2000">
                <a:latin typeface="Arial Narrow" charset="0"/>
                <a:ea typeface="ヒラギノ角ゴ Pro W3" charset="0"/>
                <a:cs typeface="Arial Narrow" charset="0"/>
              </a:rPr>
              <a:t> Decadal Survey released</a:t>
            </a:r>
          </a:p>
          <a:p>
            <a:pPr>
              <a:lnSpc>
                <a:spcPct val="80000"/>
              </a:lnSpc>
              <a:spcBef>
                <a:spcPct val="0"/>
              </a:spcBef>
            </a:pPr>
            <a:r>
              <a:rPr lang="en-US" sz="2000">
                <a:latin typeface="Arial Narrow" charset="0"/>
                <a:ea typeface="ヒラギノ角ゴ Pro W3" charset="0"/>
                <a:cs typeface="Arial Narrow" charset="0"/>
              </a:rPr>
              <a:t>NASA develops plan for flight &amp; non-flight elements</a:t>
            </a:r>
          </a:p>
          <a:p>
            <a:pPr>
              <a:lnSpc>
                <a:spcPct val="80000"/>
              </a:lnSpc>
              <a:spcBef>
                <a:spcPct val="0"/>
              </a:spcBef>
              <a:buFont typeface="Wingdings" charset="0"/>
              <a:buNone/>
            </a:pPr>
            <a:r>
              <a:rPr lang="en-US" sz="2000" u="sng">
                <a:latin typeface="Arial Narrow" charset="0"/>
                <a:ea typeface="ヒラギノ角ゴ Pro W3" charset="0"/>
                <a:cs typeface="Arial Narrow" charset="0"/>
              </a:rPr>
              <a:t>2008</a:t>
            </a:r>
          </a:p>
          <a:p>
            <a:pPr>
              <a:lnSpc>
                <a:spcPct val="80000"/>
              </a:lnSpc>
              <a:spcBef>
                <a:spcPct val="0"/>
              </a:spcBef>
            </a:pPr>
            <a:r>
              <a:rPr lang="en-US" sz="2000">
                <a:latin typeface="Arial Narrow" charset="0"/>
                <a:ea typeface="ヒラギノ角ゴ Pro W3" charset="0"/>
                <a:cs typeface="Arial Narrow" charset="0"/>
              </a:rPr>
              <a:t>SMAP and ICESat-2 studies started</a:t>
            </a:r>
          </a:p>
          <a:p>
            <a:pPr>
              <a:lnSpc>
                <a:spcPct val="80000"/>
              </a:lnSpc>
              <a:spcBef>
                <a:spcPct val="0"/>
              </a:spcBef>
            </a:pPr>
            <a:r>
              <a:rPr lang="en-US" sz="2000">
                <a:latin typeface="Arial Narrow" charset="0"/>
                <a:ea typeface="ヒラギノ角ゴ Pro W3" charset="0"/>
                <a:cs typeface="Arial Narrow" charset="0"/>
              </a:rPr>
              <a:t>Plans established for other Tier I and II missions</a:t>
            </a:r>
          </a:p>
          <a:p>
            <a:pPr>
              <a:lnSpc>
                <a:spcPct val="80000"/>
              </a:lnSpc>
              <a:spcBef>
                <a:spcPct val="0"/>
              </a:spcBef>
            </a:pPr>
            <a:r>
              <a:rPr lang="en-US" sz="2000">
                <a:latin typeface="Arial Narrow" charset="0"/>
                <a:ea typeface="ヒラギノ角ゴ Pro W3" charset="0"/>
                <a:cs typeface="Arial Narrow" charset="0"/>
              </a:rPr>
              <a:t>ESTO solicitations focused on DS recommendations </a:t>
            </a:r>
          </a:p>
          <a:p>
            <a:pPr>
              <a:lnSpc>
                <a:spcPct val="80000"/>
              </a:lnSpc>
              <a:spcBef>
                <a:spcPct val="0"/>
              </a:spcBef>
              <a:buFont typeface="Wingdings" charset="0"/>
              <a:buNone/>
            </a:pPr>
            <a:r>
              <a:rPr lang="en-US" sz="2000" u="sng">
                <a:latin typeface="Arial Narrow" charset="0"/>
                <a:ea typeface="ヒラギノ角ゴ Pro W3" charset="0"/>
                <a:cs typeface="Arial Narrow" charset="0"/>
              </a:rPr>
              <a:t>2009</a:t>
            </a:r>
          </a:p>
          <a:p>
            <a:pPr>
              <a:lnSpc>
                <a:spcPct val="80000"/>
              </a:lnSpc>
              <a:spcBef>
                <a:spcPct val="0"/>
              </a:spcBef>
            </a:pPr>
            <a:r>
              <a:rPr lang="en-US" sz="2000">
                <a:solidFill>
                  <a:srgbClr val="FF0000"/>
                </a:solidFill>
                <a:latin typeface="Arial Narrow" charset="0"/>
                <a:ea typeface="ヒラギノ角ゴ Pro W3" charset="0"/>
                <a:cs typeface="Arial Narrow" charset="0"/>
              </a:rPr>
              <a:t>SMAP &amp; ICESat-2 enter Phase A</a:t>
            </a:r>
          </a:p>
          <a:p>
            <a:pPr>
              <a:lnSpc>
                <a:spcPct val="80000"/>
              </a:lnSpc>
              <a:spcBef>
                <a:spcPct val="0"/>
              </a:spcBef>
            </a:pPr>
            <a:r>
              <a:rPr lang="en-US" sz="2000">
                <a:latin typeface="Arial Narrow" charset="0"/>
                <a:ea typeface="ヒラギノ角ゴ Pro W3" charset="0"/>
                <a:cs typeface="Arial Narrow" charset="0"/>
              </a:rPr>
              <a:t>Earth Venture-1 AO released</a:t>
            </a:r>
          </a:p>
          <a:p>
            <a:pPr>
              <a:lnSpc>
                <a:spcPct val="80000"/>
              </a:lnSpc>
              <a:spcBef>
                <a:spcPct val="0"/>
              </a:spcBef>
            </a:pPr>
            <a:r>
              <a:rPr lang="en-US" sz="2000">
                <a:solidFill>
                  <a:srgbClr val="0000FF"/>
                </a:solidFill>
                <a:latin typeface="Arial Narrow" charset="0"/>
                <a:ea typeface="ヒラギノ角ゴ Pro W3" charset="0"/>
                <a:cs typeface="Arial Narrow" charset="0"/>
              </a:rPr>
              <a:t>OCO launch vehicle failure</a:t>
            </a:r>
          </a:p>
          <a:p>
            <a:pPr>
              <a:lnSpc>
                <a:spcPct val="80000"/>
              </a:lnSpc>
              <a:spcBef>
                <a:spcPct val="0"/>
              </a:spcBef>
            </a:pPr>
            <a:r>
              <a:rPr lang="en-US" sz="2000">
                <a:latin typeface="Arial Narrow" charset="0"/>
                <a:ea typeface="ヒラギノ角ゴ Pro W3" charset="0"/>
                <a:cs typeface="Arial Narrow" charset="0"/>
              </a:rPr>
              <a:t>DS Mission workshop held</a:t>
            </a:r>
          </a:p>
          <a:p>
            <a:pPr>
              <a:lnSpc>
                <a:spcPct val="80000"/>
              </a:lnSpc>
              <a:spcBef>
                <a:spcPct val="0"/>
              </a:spcBef>
              <a:buFont typeface="Wingdings" charset="0"/>
              <a:buNone/>
            </a:pPr>
            <a:r>
              <a:rPr lang="en-US" sz="2000" u="sng">
                <a:latin typeface="Arial Narrow" charset="0"/>
                <a:ea typeface="ヒラギノ角ゴ Pro W3" charset="0"/>
                <a:cs typeface="Arial Narrow" charset="0"/>
              </a:rPr>
              <a:t>2010</a:t>
            </a:r>
          </a:p>
          <a:p>
            <a:pPr>
              <a:lnSpc>
                <a:spcPct val="80000"/>
              </a:lnSpc>
              <a:spcBef>
                <a:spcPct val="0"/>
              </a:spcBef>
            </a:pPr>
            <a:r>
              <a:rPr lang="en-US" sz="2000">
                <a:latin typeface="Arial Narrow" charset="0"/>
                <a:ea typeface="ヒラギノ角ゴ Pro W3" charset="0"/>
                <a:cs typeface="Arial Narrow" charset="0"/>
              </a:rPr>
              <a:t>NASA releases Climate Plan</a:t>
            </a:r>
          </a:p>
          <a:p>
            <a:pPr>
              <a:lnSpc>
                <a:spcPct val="80000"/>
              </a:lnSpc>
              <a:spcBef>
                <a:spcPct val="0"/>
              </a:spcBef>
            </a:pPr>
            <a:r>
              <a:rPr lang="en-US" sz="2000">
                <a:latin typeface="Arial Narrow" charset="0"/>
                <a:ea typeface="ヒラギノ角ゴ Pro W3" charset="0"/>
                <a:cs typeface="Arial Narrow" charset="0"/>
              </a:rPr>
              <a:t>GRACE FO, SAGE III, OCO-3, PACE studies initiated</a:t>
            </a:r>
          </a:p>
          <a:p>
            <a:pPr>
              <a:lnSpc>
                <a:spcPct val="80000"/>
              </a:lnSpc>
              <a:spcBef>
                <a:spcPct val="0"/>
              </a:spcBef>
            </a:pPr>
            <a:r>
              <a:rPr lang="en-US" sz="2000">
                <a:latin typeface="Arial Narrow" charset="0"/>
                <a:ea typeface="ヒラギノ角ゴ Pro W3" charset="0"/>
                <a:cs typeface="Arial Narrow" charset="0"/>
              </a:rPr>
              <a:t>5 EV-1 investigations selected</a:t>
            </a:r>
          </a:p>
          <a:p>
            <a:pPr>
              <a:lnSpc>
                <a:spcPct val="80000"/>
              </a:lnSpc>
              <a:spcBef>
                <a:spcPct val="0"/>
              </a:spcBef>
            </a:pPr>
            <a:r>
              <a:rPr lang="en-US" sz="2000">
                <a:solidFill>
                  <a:srgbClr val="FF0000"/>
                </a:solidFill>
                <a:latin typeface="Arial Narrow" charset="0"/>
                <a:ea typeface="ヒラギノ角ゴ Pro W3" charset="0"/>
                <a:cs typeface="Arial Narrow" charset="0"/>
              </a:rPr>
              <a:t>OCO-2 enters Phase C</a:t>
            </a:r>
          </a:p>
          <a:p>
            <a:pPr>
              <a:lnSpc>
                <a:spcPct val="80000"/>
              </a:lnSpc>
              <a:spcBef>
                <a:spcPct val="0"/>
              </a:spcBef>
            </a:pPr>
            <a:r>
              <a:rPr lang="en-US" sz="2000">
                <a:latin typeface="Arial Narrow" charset="0"/>
                <a:ea typeface="ヒラギノ角ゴ Pro W3" charset="0"/>
                <a:cs typeface="Arial Narrow" charset="0"/>
              </a:rPr>
              <a:t>1</a:t>
            </a:r>
            <a:r>
              <a:rPr lang="en-US" sz="2000" baseline="30000">
                <a:latin typeface="Arial Narrow" charset="0"/>
                <a:ea typeface="ヒラギノ角ゴ Pro W3" charset="0"/>
                <a:cs typeface="Arial Narrow" charset="0"/>
              </a:rPr>
              <a:t>st</a:t>
            </a:r>
            <a:r>
              <a:rPr lang="en-US" sz="2000">
                <a:latin typeface="Arial Narrow" charset="0"/>
                <a:ea typeface="ヒラギノ角ゴ Pro W3" charset="0"/>
                <a:cs typeface="Arial Narrow" charset="0"/>
              </a:rPr>
              <a:t> annual DS mission study review</a:t>
            </a:r>
          </a:p>
        </p:txBody>
      </p:sp>
      <p:sp>
        <p:nvSpPr>
          <p:cNvPr id="21507" name="Content Placeholder 7"/>
          <p:cNvSpPr>
            <a:spLocks noGrp="1"/>
          </p:cNvSpPr>
          <p:nvPr>
            <p:ph sz="half" idx="2"/>
          </p:nvPr>
        </p:nvSpPr>
        <p:spPr>
          <a:xfrm>
            <a:off x="4343400" y="762000"/>
            <a:ext cx="4767263" cy="5715000"/>
          </a:xfrm>
        </p:spPr>
        <p:txBody>
          <a:bodyPr/>
          <a:lstStyle/>
          <a:p>
            <a:pPr marL="0" indent="0">
              <a:lnSpc>
                <a:spcPct val="80000"/>
              </a:lnSpc>
              <a:spcBef>
                <a:spcPct val="0"/>
              </a:spcBef>
              <a:buFont typeface="Wingdings" charset="0"/>
              <a:buNone/>
              <a:defRPr/>
            </a:pPr>
            <a:r>
              <a:rPr lang="en-US" sz="2000" u="sng" dirty="0" smtClean="0">
                <a:latin typeface="Arial Narrow"/>
                <a:ea typeface="ヒラギノ角ゴ Pro W3" charset="0"/>
                <a:cs typeface="Arial Narrow"/>
              </a:rPr>
              <a:t>2011</a:t>
            </a:r>
          </a:p>
          <a:p>
            <a:pPr>
              <a:lnSpc>
                <a:spcPct val="80000"/>
              </a:lnSpc>
              <a:spcBef>
                <a:spcPct val="0"/>
              </a:spcBef>
              <a:defRPr/>
            </a:pPr>
            <a:r>
              <a:rPr lang="en-US" sz="2000" dirty="0" smtClean="0">
                <a:solidFill>
                  <a:srgbClr val="0000FF"/>
                </a:solidFill>
                <a:latin typeface="Arial Narrow"/>
                <a:ea typeface="ヒラギノ角ゴ Pro W3" charset="0"/>
                <a:cs typeface="Arial Narrow"/>
              </a:rPr>
              <a:t>Glory launch vehicle failure</a:t>
            </a:r>
          </a:p>
          <a:p>
            <a:pPr>
              <a:lnSpc>
                <a:spcPct val="80000"/>
              </a:lnSpc>
              <a:spcBef>
                <a:spcPct val="0"/>
              </a:spcBef>
              <a:defRPr/>
            </a:pPr>
            <a:r>
              <a:rPr lang="en-US" sz="2000" dirty="0" smtClean="0">
                <a:solidFill>
                  <a:srgbClr val="0000FF"/>
                </a:solidFill>
                <a:latin typeface="Arial Narrow"/>
                <a:ea typeface="ヒラギノ角ゴ Pro W3" charset="0"/>
                <a:cs typeface="Arial Narrow"/>
              </a:rPr>
              <a:t>Aquarius &amp; S-NPP launches</a:t>
            </a:r>
          </a:p>
          <a:p>
            <a:pPr>
              <a:lnSpc>
                <a:spcPct val="80000"/>
              </a:lnSpc>
              <a:spcBef>
                <a:spcPct val="0"/>
              </a:spcBef>
              <a:defRPr/>
            </a:pPr>
            <a:r>
              <a:rPr lang="en-US" sz="2000" dirty="0" smtClean="0">
                <a:latin typeface="Arial Narrow"/>
                <a:ea typeface="ヒラギノ角ゴ Pro W3" charset="0"/>
                <a:cs typeface="Arial Narrow"/>
              </a:rPr>
              <a:t>SMAP &amp; ICESat-2 in Phase B</a:t>
            </a:r>
          </a:p>
          <a:p>
            <a:pPr>
              <a:lnSpc>
                <a:spcPct val="80000"/>
              </a:lnSpc>
              <a:spcBef>
                <a:spcPct val="0"/>
              </a:spcBef>
              <a:defRPr/>
            </a:pPr>
            <a:r>
              <a:rPr lang="en-US" sz="2000" dirty="0" smtClean="0">
                <a:solidFill>
                  <a:srgbClr val="FF0000"/>
                </a:solidFill>
                <a:latin typeface="Arial Narrow"/>
                <a:ea typeface="ヒラギノ角ゴ Pro W3" charset="0"/>
                <a:cs typeface="Arial Narrow"/>
              </a:rPr>
              <a:t>SAGE III enters Phase A</a:t>
            </a:r>
          </a:p>
          <a:p>
            <a:pPr>
              <a:lnSpc>
                <a:spcPct val="80000"/>
              </a:lnSpc>
              <a:spcBef>
                <a:spcPct val="0"/>
              </a:spcBef>
              <a:defRPr/>
            </a:pPr>
            <a:r>
              <a:rPr lang="en-US" sz="2000" dirty="0" smtClean="0">
                <a:latin typeface="Arial Narrow"/>
                <a:ea typeface="ヒラギノ角ゴ Pro W3" charset="0"/>
                <a:cs typeface="Arial Narrow"/>
              </a:rPr>
              <a:t>2</a:t>
            </a:r>
            <a:r>
              <a:rPr lang="en-US" sz="2000" baseline="30000" dirty="0" smtClean="0">
                <a:latin typeface="Arial Narrow"/>
                <a:ea typeface="ヒラギノ角ゴ Pro W3" charset="0"/>
                <a:cs typeface="Arial Narrow"/>
              </a:rPr>
              <a:t>nd</a:t>
            </a:r>
            <a:r>
              <a:rPr lang="en-US" sz="2000" dirty="0" smtClean="0">
                <a:latin typeface="Arial Narrow"/>
                <a:ea typeface="ヒラギノ角ゴ Pro W3" charset="0"/>
                <a:cs typeface="Arial Narrow"/>
              </a:rPr>
              <a:t> annual DS mission study review</a:t>
            </a:r>
          </a:p>
          <a:p>
            <a:pPr marL="0" indent="0">
              <a:lnSpc>
                <a:spcPct val="80000"/>
              </a:lnSpc>
              <a:spcBef>
                <a:spcPct val="0"/>
              </a:spcBef>
              <a:buFont typeface="Wingdings" charset="0"/>
              <a:buNone/>
              <a:defRPr/>
            </a:pPr>
            <a:r>
              <a:rPr lang="en-US" sz="2000" u="sng" dirty="0" smtClean="0">
                <a:latin typeface="Arial Narrow"/>
                <a:ea typeface="ヒラギノ角ゴ Pro W3" charset="0"/>
                <a:cs typeface="Arial Narrow"/>
              </a:rPr>
              <a:t>2012</a:t>
            </a:r>
            <a:endParaRPr lang="en-US" sz="2000" u="sng" dirty="0">
              <a:latin typeface="Arial Narrow"/>
              <a:ea typeface="ヒラギノ角ゴ Pro W3" charset="0"/>
              <a:cs typeface="Arial Narrow"/>
            </a:endParaRPr>
          </a:p>
          <a:p>
            <a:pPr>
              <a:lnSpc>
                <a:spcPct val="80000"/>
              </a:lnSpc>
              <a:spcBef>
                <a:spcPct val="0"/>
              </a:spcBef>
              <a:defRPr/>
            </a:pPr>
            <a:r>
              <a:rPr lang="en-US" sz="2000" dirty="0" smtClean="0">
                <a:solidFill>
                  <a:srgbClr val="FF0000"/>
                </a:solidFill>
                <a:latin typeface="Arial Narrow"/>
                <a:ea typeface="ヒラギノ角ゴ Pro W3" charset="0"/>
                <a:cs typeface="Arial Narrow"/>
              </a:rPr>
              <a:t>GRACE FO enters Phase A</a:t>
            </a:r>
          </a:p>
          <a:p>
            <a:pPr>
              <a:lnSpc>
                <a:spcPct val="80000"/>
              </a:lnSpc>
              <a:spcBef>
                <a:spcPct val="0"/>
              </a:spcBef>
              <a:defRPr/>
            </a:pPr>
            <a:r>
              <a:rPr lang="en-US" sz="2000" dirty="0" smtClean="0">
                <a:solidFill>
                  <a:srgbClr val="FF0000"/>
                </a:solidFill>
                <a:latin typeface="Arial Narrow"/>
                <a:ea typeface="ヒラギノ角ゴ Pro W3" charset="0"/>
                <a:cs typeface="Arial Narrow"/>
              </a:rPr>
              <a:t>EVM-1 Selected, CYGNSS enters Phase A</a:t>
            </a:r>
          </a:p>
          <a:p>
            <a:pPr>
              <a:lnSpc>
                <a:spcPct val="80000"/>
              </a:lnSpc>
              <a:spcBef>
                <a:spcPct val="0"/>
              </a:spcBef>
              <a:defRPr/>
            </a:pPr>
            <a:r>
              <a:rPr lang="en-US" sz="2000" dirty="0" smtClean="0">
                <a:solidFill>
                  <a:srgbClr val="FF0000"/>
                </a:solidFill>
                <a:latin typeface="Arial Narrow"/>
                <a:ea typeface="ヒラギノ角ゴ Pro W3" charset="0"/>
                <a:cs typeface="Arial Narrow"/>
              </a:rPr>
              <a:t>EVI-1 Selected, TEMPO</a:t>
            </a:r>
            <a:r>
              <a:rPr lang="en-US" sz="2000" dirty="0">
                <a:solidFill>
                  <a:srgbClr val="FF0000"/>
                </a:solidFill>
                <a:latin typeface="Arial Narrow"/>
                <a:ea typeface="ヒラギノ角ゴ Pro W3" charset="0"/>
                <a:cs typeface="Arial Narrow"/>
              </a:rPr>
              <a:t> enters Phase A</a:t>
            </a:r>
            <a:endParaRPr lang="en-US" sz="2000" dirty="0" smtClean="0">
              <a:solidFill>
                <a:srgbClr val="FF0000"/>
              </a:solidFill>
              <a:latin typeface="Arial Narrow"/>
              <a:ea typeface="ヒラギノ角ゴ Pro W3" charset="0"/>
              <a:cs typeface="Arial Narrow"/>
            </a:endParaRPr>
          </a:p>
          <a:p>
            <a:pPr>
              <a:lnSpc>
                <a:spcPct val="80000"/>
              </a:lnSpc>
              <a:spcBef>
                <a:spcPct val="0"/>
              </a:spcBef>
              <a:defRPr/>
            </a:pPr>
            <a:r>
              <a:rPr lang="en-US" sz="2000" dirty="0" smtClean="0">
                <a:latin typeface="Arial Narrow"/>
                <a:ea typeface="ヒラギノ角ゴ Pro W3" charset="0"/>
                <a:cs typeface="Arial Narrow"/>
              </a:rPr>
              <a:t>SAGE III, SMAP, ICESat-2 enter Phase C</a:t>
            </a:r>
          </a:p>
          <a:p>
            <a:pPr>
              <a:lnSpc>
                <a:spcPct val="80000"/>
              </a:lnSpc>
              <a:spcBef>
                <a:spcPct val="0"/>
              </a:spcBef>
              <a:defRPr/>
            </a:pPr>
            <a:r>
              <a:rPr lang="en-US" sz="2000" dirty="0" smtClean="0">
                <a:latin typeface="Arial Narrow"/>
                <a:ea typeface="ヒラギノ角ゴ Pro W3" charset="0"/>
                <a:cs typeface="Arial Narrow"/>
              </a:rPr>
              <a:t>PACE SDT report released</a:t>
            </a:r>
          </a:p>
          <a:p>
            <a:pPr>
              <a:lnSpc>
                <a:spcPct val="80000"/>
              </a:lnSpc>
              <a:spcBef>
                <a:spcPct val="0"/>
              </a:spcBef>
              <a:defRPr/>
            </a:pPr>
            <a:r>
              <a:rPr lang="en-US" sz="2000" dirty="0">
                <a:solidFill>
                  <a:srgbClr val="FF0000"/>
                </a:solidFill>
                <a:latin typeface="Arial Narrow"/>
                <a:ea typeface="ヒラギノ角ゴ Pro W3" charset="0"/>
                <a:cs typeface="Arial Narrow"/>
              </a:rPr>
              <a:t>OCO-3, SWOT </a:t>
            </a:r>
            <a:r>
              <a:rPr lang="en-US" sz="2000" dirty="0" smtClean="0">
                <a:solidFill>
                  <a:srgbClr val="FF0000"/>
                </a:solidFill>
                <a:latin typeface="Arial Narrow"/>
                <a:ea typeface="ヒラギノ角ゴ Pro W3" charset="0"/>
                <a:cs typeface="Arial Narrow"/>
              </a:rPr>
              <a:t>enter </a:t>
            </a:r>
            <a:r>
              <a:rPr lang="en-US" sz="2000" dirty="0">
                <a:solidFill>
                  <a:srgbClr val="FF0000"/>
                </a:solidFill>
                <a:latin typeface="Arial Narrow"/>
                <a:ea typeface="ヒラギノ角ゴ Pro W3" charset="0"/>
                <a:cs typeface="Arial Narrow"/>
              </a:rPr>
              <a:t>Phase </a:t>
            </a:r>
            <a:r>
              <a:rPr lang="en-US" sz="2000" dirty="0" smtClean="0">
                <a:solidFill>
                  <a:srgbClr val="FF0000"/>
                </a:solidFill>
                <a:latin typeface="Arial Narrow"/>
                <a:ea typeface="ヒラギノ角ゴ Pro W3" charset="0"/>
                <a:cs typeface="Arial Narrow"/>
              </a:rPr>
              <a:t>A</a:t>
            </a:r>
          </a:p>
          <a:p>
            <a:pPr>
              <a:lnSpc>
                <a:spcPct val="80000"/>
              </a:lnSpc>
              <a:spcBef>
                <a:spcPct val="0"/>
              </a:spcBef>
              <a:defRPr/>
            </a:pPr>
            <a:r>
              <a:rPr lang="en-US" sz="2000" dirty="0" smtClean="0">
                <a:latin typeface="Arial Narrow"/>
                <a:ea typeface="ヒラギノ角ゴ Pro W3" charset="0"/>
                <a:cs typeface="Arial Narrow"/>
              </a:rPr>
              <a:t>4</a:t>
            </a:r>
            <a:r>
              <a:rPr lang="en-US" sz="2000" baseline="30000" dirty="0" smtClean="0">
                <a:latin typeface="Arial Narrow"/>
                <a:ea typeface="ヒラギノ角ゴ Pro W3" charset="0"/>
                <a:cs typeface="Arial Narrow"/>
              </a:rPr>
              <a:t>th</a:t>
            </a:r>
            <a:r>
              <a:rPr lang="en-US" sz="2000" dirty="0" smtClean="0">
                <a:latin typeface="Arial Narrow"/>
                <a:ea typeface="ヒラギノ角ゴ Pro W3" charset="0"/>
                <a:cs typeface="Arial Narrow"/>
              </a:rPr>
              <a:t> </a:t>
            </a:r>
            <a:r>
              <a:rPr lang="en-US" sz="2000" dirty="0">
                <a:latin typeface="Arial Narrow"/>
                <a:ea typeface="ヒラギノ角ゴ Pro W3" charset="0"/>
                <a:cs typeface="Arial Narrow"/>
              </a:rPr>
              <a:t>annual DS mission study review</a:t>
            </a:r>
          </a:p>
          <a:p>
            <a:pPr marL="0" indent="0">
              <a:lnSpc>
                <a:spcPct val="80000"/>
              </a:lnSpc>
              <a:spcBef>
                <a:spcPct val="0"/>
              </a:spcBef>
              <a:buFont typeface="Wingdings" charset="0"/>
              <a:buNone/>
              <a:defRPr/>
            </a:pPr>
            <a:r>
              <a:rPr lang="en-US" sz="2000" u="sng" dirty="0" smtClean="0">
                <a:latin typeface="Arial Narrow"/>
                <a:ea typeface="ヒラギノ角ゴ Pro W3" charset="0"/>
                <a:cs typeface="Arial Narrow"/>
              </a:rPr>
              <a:t>2013</a:t>
            </a:r>
          </a:p>
          <a:p>
            <a:pPr>
              <a:lnSpc>
                <a:spcPct val="80000"/>
              </a:lnSpc>
              <a:spcBef>
                <a:spcPct val="0"/>
              </a:spcBef>
              <a:defRPr/>
            </a:pPr>
            <a:r>
              <a:rPr lang="en-US" sz="2000" dirty="0" smtClean="0">
                <a:solidFill>
                  <a:srgbClr val="0000FF"/>
                </a:solidFill>
                <a:latin typeface="Arial Narrow"/>
                <a:ea typeface="ヒラギノ角ゴ Pro W3" charset="0"/>
                <a:cs typeface="Arial Narrow"/>
              </a:rPr>
              <a:t>LDCM/Landsat 8 Launch</a:t>
            </a:r>
          </a:p>
          <a:p>
            <a:pPr>
              <a:lnSpc>
                <a:spcPct val="80000"/>
              </a:lnSpc>
              <a:spcBef>
                <a:spcPct val="0"/>
              </a:spcBef>
              <a:defRPr/>
            </a:pPr>
            <a:r>
              <a:rPr lang="en-US" sz="2000" dirty="0" smtClean="0">
                <a:latin typeface="Arial Narrow"/>
                <a:ea typeface="ヒラギノ角ゴ Pro W3" charset="0"/>
                <a:cs typeface="Arial Narrow"/>
              </a:rPr>
              <a:t>EVI-2, EVS-2 solicitations released</a:t>
            </a:r>
          </a:p>
          <a:p>
            <a:pPr>
              <a:lnSpc>
                <a:spcPct val="80000"/>
              </a:lnSpc>
              <a:spcBef>
                <a:spcPct val="0"/>
              </a:spcBef>
              <a:defRPr/>
            </a:pPr>
            <a:r>
              <a:rPr lang="en-US" sz="2000" dirty="0" smtClean="0">
                <a:latin typeface="Arial Narrow"/>
                <a:ea typeface="ヒラギノ角ゴ Pro W3" charset="0"/>
                <a:cs typeface="Arial Narrow"/>
              </a:rPr>
              <a:t>SAGE III CDR &amp; then launch delay</a:t>
            </a:r>
          </a:p>
          <a:p>
            <a:pPr>
              <a:lnSpc>
                <a:spcPct val="80000"/>
              </a:lnSpc>
              <a:spcBef>
                <a:spcPct val="0"/>
              </a:spcBef>
              <a:defRPr/>
            </a:pPr>
            <a:r>
              <a:rPr lang="en-US" sz="2000" dirty="0" smtClean="0">
                <a:latin typeface="Arial Narrow"/>
                <a:ea typeface="ヒラギノ角ゴ Pro W3" charset="0"/>
                <a:cs typeface="Arial Narrow"/>
              </a:rPr>
              <a:t>ICESat-2 replanning</a:t>
            </a:r>
          </a:p>
          <a:p>
            <a:pPr>
              <a:lnSpc>
                <a:spcPct val="80000"/>
              </a:lnSpc>
              <a:spcBef>
                <a:spcPct val="0"/>
              </a:spcBef>
              <a:defRPr/>
            </a:pPr>
            <a:r>
              <a:rPr lang="en-US" sz="2000" dirty="0" smtClean="0">
                <a:latin typeface="Arial Narrow"/>
                <a:ea typeface="ヒラギノ角ゴ Pro W3" charset="0"/>
                <a:cs typeface="Arial Narrow"/>
              </a:rPr>
              <a:t>NISAR partnership defined</a:t>
            </a:r>
          </a:p>
          <a:p>
            <a:pPr>
              <a:lnSpc>
                <a:spcPct val="80000"/>
              </a:lnSpc>
              <a:spcBef>
                <a:spcPct val="0"/>
              </a:spcBef>
              <a:defRPr/>
            </a:pPr>
            <a:r>
              <a:rPr lang="en-US" sz="2000" dirty="0" smtClean="0">
                <a:latin typeface="Arial Narrow"/>
                <a:ea typeface="ヒラギノ角ゴ Pro W3" charset="0"/>
                <a:cs typeface="Arial Narrow"/>
              </a:rPr>
              <a:t>4</a:t>
            </a:r>
            <a:r>
              <a:rPr lang="en-US" sz="2000" baseline="30000" dirty="0" smtClean="0">
                <a:latin typeface="Arial Narrow"/>
                <a:ea typeface="ヒラギノ角ゴ Pro W3" charset="0"/>
                <a:cs typeface="Arial Narrow"/>
              </a:rPr>
              <a:t>th</a:t>
            </a:r>
            <a:r>
              <a:rPr lang="en-US" sz="2000" dirty="0" smtClean="0">
                <a:latin typeface="Arial Narrow"/>
                <a:ea typeface="ヒラギノ角ゴ Pro W3" charset="0"/>
                <a:cs typeface="Arial Narrow"/>
              </a:rPr>
              <a:t> annual </a:t>
            </a:r>
            <a:r>
              <a:rPr lang="en-US" sz="2000" dirty="0">
                <a:latin typeface="Arial Narrow"/>
                <a:ea typeface="ヒラギノ角ゴ Pro W3" charset="0"/>
                <a:cs typeface="Arial Narrow"/>
              </a:rPr>
              <a:t>DS mission study review</a:t>
            </a:r>
            <a:endParaRPr lang="en-US" sz="2000" dirty="0" smtClean="0">
              <a:latin typeface="Arial Narrow"/>
              <a:ea typeface="ヒラギノ角ゴ Pro W3" charset="0"/>
              <a:cs typeface="Arial Narrow"/>
            </a:endParaRPr>
          </a:p>
          <a:p>
            <a:pPr>
              <a:lnSpc>
                <a:spcPct val="80000"/>
              </a:lnSpc>
              <a:spcBef>
                <a:spcPct val="0"/>
              </a:spcBef>
              <a:defRPr/>
            </a:pPr>
            <a:endParaRPr lang="en-US" sz="2000" dirty="0" smtClean="0">
              <a:latin typeface="Arial Narrow"/>
              <a:ea typeface="ヒラギノ角ゴ Pro W3" charset="0"/>
              <a:cs typeface="Arial Narrow"/>
            </a:endParaRPr>
          </a:p>
        </p:txBody>
      </p:sp>
      <p:sp>
        <p:nvSpPr>
          <p:cNvPr id="9" name="TextBox 8"/>
          <p:cNvSpPr txBox="1"/>
          <p:nvPr/>
        </p:nvSpPr>
        <p:spPr>
          <a:xfrm>
            <a:off x="228600" y="6242050"/>
            <a:ext cx="8305800" cy="539750"/>
          </a:xfrm>
          <a:prstGeom prst="rect">
            <a:avLst/>
          </a:prstGeom>
          <a:solidFill>
            <a:srgbClr val="FFFFFF"/>
          </a:solidFill>
          <a:ln>
            <a:solidFill>
              <a:srgbClr val="FF0915"/>
            </a:solidFill>
          </a:ln>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90000"/>
              </a:lnSpc>
              <a:defRPr/>
            </a:pPr>
            <a:r>
              <a:rPr lang="en-US" sz="1600" b="1" i="1" dirty="0" smtClean="0">
                <a:solidFill>
                  <a:srgbClr val="FF0000"/>
                </a:solidFill>
                <a:effectLst>
                  <a:outerShdw blurRad="38100" dist="38100" dir="2700000" algn="tl">
                    <a:srgbClr val="DDDDDD"/>
                  </a:outerShdw>
                </a:effectLst>
              </a:rPr>
              <a:t>RED indicates transition of each of 9 flight systems entering into Development</a:t>
            </a:r>
          </a:p>
          <a:p>
            <a:pPr eaLnBrk="1" hangingPunct="1">
              <a:lnSpc>
                <a:spcPct val="90000"/>
              </a:lnSpc>
              <a:defRPr/>
            </a:pPr>
            <a:r>
              <a:rPr lang="en-US" sz="1600" b="1" i="1" dirty="0" smtClean="0">
                <a:solidFill>
                  <a:srgbClr val="0000FF"/>
                </a:solidFill>
                <a:effectLst>
                  <a:outerShdw blurRad="38100" dist="38100" dir="2700000" algn="tl">
                    <a:srgbClr val="DDDDDD"/>
                  </a:outerShdw>
                </a:effectLst>
              </a:rPr>
              <a:t>BLUE indicates 5 mission launches</a:t>
            </a:r>
          </a:p>
        </p:txBody>
      </p:sp>
    </p:spTree>
    <p:extLst>
      <p:ext uri="{BB962C8B-B14F-4D97-AF65-F5344CB8AC3E}">
        <p14:creationId xmlns:p14="http://schemas.microsoft.com/office/powerpoint/2010/main" val="1038016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alpha val="40000"/>
          </a:schemeClr>
        </a:solidFill>
        <a:ln>
          <a:noFill/>
        </a:ln>
        <a:extLst/>
      </a:spPr>
      <a:bodyPr lIns="96981" tIns="48491" rIns="96981" bIns="48491">
        <a:spAutoFit/>
      </a:bodyPr>
      <a:lstStyle>
        <a:defPPr marL="241300" indent="-241300">
          <a:lnSpc>
            <a:spcPct val="80000"/>
          </a:lnSpc>
          <a:spcBef>
            <a:spcPct val="20000"/>
          </a:spcBef>
          <a:tabLst>
            <a:tab pos="1270000" algn="l"/>
          </a:tabLst>
          <a:defRPr sz="1500" b="1" dirty="0">
            <a:solidFill>
              <a:prstClr val="black"/>
            </a:solidFill>
            <a:latin typeface="Arial" charset="0"/>
            <a:ea typeface="ＭＳ Ｐゴシック" charset="0"/>
            <a:cs typeface="ＭＳ Ｐゴシック" charset="0"/>
          </a:defRPr>
        </a:defPPr>
      </a:lstStyle>
    </a:spDef>
  </a:objectDefaults>
  <a:extraClrScheme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alpha val="40000"/>
          </a:schemeClr>
        </a:solidFill>
        <a:ln>
          <a:noFill/>
        </a:ln>
        <a:extLst/>
      </a:spPr>
      <a:bodyPr lIns="96981" tIns="48491" rIns="96981" bIns="48491">
        <a:spAutoFit/>
      </a:bodyPr>
      <a:lstStyle>
        <a:defPPr marL="241300" indent="-241300">
          <a:lnSpc>
            <a:spcPct val="80000"/>
          </a:lnSpc>
          <a:spcBef>
            <a:spcPct val="20000"/>
          </a:spcBef>
          <a:tabLst>
            <a:tab pos="1270000" algn="l"/>
          </a:tabLst>
          <a:defRPr sz="1500" b="1" dirty="0">
            <a:solidFill>
              <a:prstClr val="black"/>
            </a:solidFill>
            <a:latin typeface="Arial" charset="0"/>
            <a:ea typeface="ＭＳ Ｐゴシック" charset="0"/>
            <a:cs typeface="ＭＳ Ｐゴシック" charset="0"/>
          </a:defRPr>
        </a:defPPr>
      </a:lstStyle>
    </a:sp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44669</TotalTime>
  <Words>1833</Words>
  <Application>Microsoft Macintosh PowerPoint</Application>
  <PresentationFormat>On-screen Show (4:3)</PresentationFormat>
  <Paragraphs>311</Paragraphs>
  <Slides>26</Slides>
  <Notes>15</Notes>
  <HiddenSlides>0</HiddenSlides>
  <MMClips>0</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10_Blank</vt:lpstr>
      <vt:lpstr>14_Blank</vt:lpstr>
      <vt:lpstr>4_Blank</vt:lpstr>
      <vt:lpstr>2_Office Theme</vt:lpstr>
      <vt:lpstr>Edge</vt:lpstr>
      <vt:lpstr>3_Office Theme</vt:lpstr>
      <vt:lpstr>Earth Science Decadal Surveys:  Lessons from the 1st  Expectations for the 2nd  Preparations    Stephen Volz  Association Director, Flight Programs</vt:lpstr>
      <vt:lpstr>PowerPoint Presentation</vt:lpstr>
      <vt:lpstr>OUTLINE</vt:lpstr>
      <vt:lpstr>NASA &amp; US Earth Science in 2007 When the 1st Decadal Survey was released</vt:lpstr>
      <vt:lpstr>PowerPoint Presentation</vt:lpstr>
      <vt:lpstr>NRC Decadal Survey Recommendation</vt:lpstr>
      <vt:lpstr>NASA Approach to Mission Development</vt:lpstr>
      <vt:lpstr>NASA Earth Science Accomplishments: 2007 – May 2014</vt:lpstr>
      <vt:lpstr>2007 – 2013 Overall Flight Program Accomplishments and Critical Events</vt:lpstr>
      <vt:lpstr>PowerPoint Presentation</vt:lpstr>
      <vt:lpstr>An Assessment of NASA’s Earth Science Programs</vt:lpstr>
      <vt:lpstr>Findings</vt:lpstr>
      <vt:lpstr>Findings (Cont’d)</vt:lpstr>
      <vt:lpstr>Airborne Science Program Flight Hours</vt:lpstr>
      <vt:lpstr>Findings (Cont’d)</vt:lpstr>
      <vt:lpstr>Earth Science Division’s Venture Program </vt:lpstr>
      <vt:lpstr>Things change in ten years</vt:lpstr>
      <vt:lpstr>What to expect (hope for) the next Decadal Survey?</vt:lpstr>
      <vt:lpstr>PowerPoint Presentation</vt:lpstr>
      <vt:lpstr>PowerPoint Presentation</vt:lpstr>
      <vt:lpstr>Upcoming SAR missions</vt:lpstr>
      <vt:lpstr>Upcoming/Ongoing Land Imaging Missions</vt:lpstr>
      <vt:lpstr>Upcoming/Ongoing Hyperspectral/Ocean Color Missions</vt:lpstr>
      <vt:lpstr>Where are we now?</vt:lpstr>
      <vt:lpstr>Questions?</vt:lpstr>
      <vt:lpstr>What does the near future look like?</vt:lpstr>
    </vt:vector>
  </TitlesOfParts>
  <Company>NASA HQ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Protecting Our Home Planet</dc:title>
  <dc:creator>SAIC ODIN</dc:creator>
  <cp:lastModifiedBy>Stephen  Volz</cp:lastModifiedBy>
  <cp:revision>763</cp:revision>
  <cp:lastPrinted>2007-02-20T22:10:43Z</cp:lastPrinted>
  <dcterms:created xsi:type="dcterms:W3CDTF">2003-03-13T17:36:49Z</dcterms:created>
  <dcterms:modified xsi:type="dcterms:W3CDTF">2014-05-08T13:17:46Z</dcterms:modified>
</cp:coreProperties>
</file>